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4" r:id="rId4"/>
    <p:sldId id="275" r:id="rId5"/>
    <p:sldId id="276" r:id="rId6"/>
    <p:sldId id="277" r:id="rId7"/>
    <p:sldId id="278" r:id="rId8"/>
    <p:sldId id="265" r:id="rId9"/>
    <p:sldId id="267" r:id="rId10"/>
    <p:sldId id="269" r:id="rId11"/>
    <p:sldId id="270" r:id="rId12"/>
    <p:sldId id="271" r:id="rId13"/>
    <p:sldId id="272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8CDF41"/>
    <a:srgbClr val="FF00FF"/>
    <a:srgbClr val="D41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02" d="100"/>
          <a:sy n="102" d="100"/>
        </p:scale>
        <p:origin x="42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E23C4-CFB9-52A1-A5A1-8EB0D56888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CACAC3-427A-1EAF-2FB9-A62DB6F3F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CC294-9B10-33DF-9446-AF9CC9568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F651E-1C3E-4CCA-B24E-91CDDF658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79253-1838-2343-E4C3-1933BD24A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671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22616-DE2E-E696-8C2F-6C84C71F8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A75EE0-406B-E29C-182F-1691C5C21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AB901-C1A2-AE3D-6CD4-BDAFBD54C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E6CED-4526-8A0F-1C4C-79341DE3A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66FB5-24A8-7795-33C9-51DDE389F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214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52D33D-7076-A5BF-12EC-E62EA407C3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C188D-F032-8F6F-714E-1261C34F3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EF737-0422-56C7-7398-35E710E7A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B981E-887D-7265-4634-7BD8CCD8A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EDD0-655C-EC2B-F124-F014877F0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3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FC98B-D00E-DF4E-2CD5-46B6F8CAC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9468D-05C1-294E-19E5-58A5E91DD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D0B49-2B01-4D47-3EE2-47D16AAEA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0601A-49EC-EDF1-F82C-F36ECD4A9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1ECAC-E3C1-757E-F0DE-5D6E71597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948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B526D-3636-B792-6BAA-87FE3EFC3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511E2-6F59-2C18-5354-BE0BBF8E8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C946A-2798-92FB-7C17-F97B400F4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B675F-1325-F441-1F75-4270F1190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0FFDB-7E90-D451-C78E-2ED5B417E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6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74EE2-7F26-AF02-580E-01FBA4266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EF661-8293-D0BD-98D5-C25646D03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4CE51C-F7AD-51E3-5911-964B10189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708DE9-EFA0-48F0-7E95-FA5A07787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4201D-285E-B99C-7820-B4D115E23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FB107-88B9-94B1-F8AA-5F05DF385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361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879F9-C7AE-3499-74C3-B751FC5B6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EC1B4-3CC4-C63D-3532-150BC2D96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FBE99-81E1-3DB0-9987-BD40BD5CD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6789CE-42CD-EDE0-3B38-0C77E121EE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028DC1-0514-2DED-1063-5017BB484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17E081-D504-BABB-4627-B0E32D1E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D457E6-30AD-DADD-B872-366580B12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5699AA-598B-DB71-FC57-E12490DE4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55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D1E96-8774-97FD-5F12-9FD03B57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B8DDF-6104-6287-9986-447CEF512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49B7F2-54B2-2ABF-E565-5E9A31360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D05E0-484A-01EC-F65B-26BF70E8C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24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6BC970-90BC-ED5A-AD4C-FAB04C7D7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BC3426-9441-640B-F4D2-6B2C3195C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4AB456-0630-9049-EBF9-2A83FA299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5B169-AFFC-3728-BF5A-61F636358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F8FA7-2C96-CA73-FD33-9970D32ED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6045AF-76D2-EF2A-12D2-45F7031A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6E9BF-0054-87B3-039C-F30DD74C8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89965-1CCF-8386-ECBA-F9773C700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0FC1F0-6BFA-4621-49F1-C4F68B4D2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22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AE3A5-7A79-1833-E04F-17745E929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1F6640-9DDD-011B-54B3-F9D7DBF439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21B56-C8F5-2CE6-5B34-619C7930A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D48484-4784-9B53-BE64-1E404037E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12030-BB6C-07B7-DD7B-2194D4039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DD744-E2BE-1F70-5538-42365146F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942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84665E-A6AD-E094-2D42-B4F77F04D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D5F2-D19C-AF81-318F-14EEF819E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4ABF3-AFD0-8547-7C76-ACB2D7A9FC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9C6BD-2205-4117-A19F-DF64BC9559A1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81750-9F7F-D825-81A8-13D9122301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B08CF-7E29-5980-32FF-6F9CF25102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99772-72B3-49BB-9EB3-4BD4A645E9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073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76F9C-680F-F27F-C60D-EF1849EDAC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CEB265-6380-BF20-225B-BDC5F78CBC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33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TSeries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Recording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52FB6EF-1BA7-3AB9-BF5C-A59E8AD607C2}"/>
              </a:ext>
            </a:extLst>
          </p:cNvPr>
          <p:cNvGrpSpPr/>
          <p:nvPr/>
        </p:nvGrpSpPr>
        <p:grpSpPr>
          <a:xfrm>
            <a:off x="997769" y="1325563"/>
            <a:ext cx="11163676" cy="1884122"/>
            <a:chOff x="997769" y="1325563"/>
            <a:chExt cx="11163676" cy="188412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B140154-4CA1-2B75-20CD-BEE444C2EE16}"/>
                </a:ext>
              </a:extLst>
            </p:cNvPr>
            <p:cNvGrpSpPr/>
            <p:nvPr/>
          </p:nvGrpSpPr>
          <p:grpSpPr>
            <a:xfrm>
              <a:off x="997769" y="1325563"/>
              <a:ext cx="6691614" cy="954239"/>
              <a:chOff x="451504" y="3781306"/>
              <a:chExt cx="6691614" cy="954239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076EB7F5-43E0-679C-8F94-87AC2F52FF34}"/>
                  </a:ext>
                </a:extLst>
              </p:cNvPr>
              <p:cNvGrpSpPr/>
              <p:nvPr/>
            </p:nvGrpSpPr>
            <p:grpSpPr>
              <a:xfrm>
                <a:off x="451504" y="3781306"/>
                <a:ext cx="3963812" cy="954239"/>
                <a:chOff x="451504" y="3781306"/>
                <a:chExt cx="3963812" cy="954239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0521538-695F-0CB1-E5ED-32C76DE70B6C}"/>
                    </a:ext>
                  </a:extLst>
                </p:cNvPr>
                <p:cNvSpPr txBox="1"/>
                <p:nvPr/>
              </p:nvSpPr>
              <p:spPr>
                <a:xfrm>
                  <a:off x="2005618" y="3933208"/>
                  <a:ext cx="1150652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 flow</a:t>
                  </a:r>
                </a:p>
              </p:txBody>
            </p: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C0447B68-8617-0532-8864-F85EF55871E2}"/>
                    </a:ext>
                  </a:extLst>
                </p:cNvPr>
                <p:cNvGrpSpPr/>
                <p:nvPr/>
              </p:nvGrpSpPr>
              <p:grpSpPr>
                <a:xfrm>
                  <a:off x="451504" y="3944083"/>
                  <a:ext cx="3963812" cy="791462"/>
                  <a:chOff x="937057" y="1544882"/>
                  <a:chExt cx="3963812" cy="791462"/>
                </a:xfrm>
              </p:grpSpPr>
              <p:pic>
                <p:nvPicPr>
                  <p:cNvPr id="24" name="Picture 2" descr="Bruker (@bruker) / X">
                    <a:extLst>
                      <a:ext uri="{FF2B5EF4-FFF2-40B4-BE49-F238E27FC236}">
                        <a16:creationId xmlns:a16="http://schemas.microsoft.com/office/drawing/2014/main" id="{06C53F72-C316-8281-D0B1-14D5F9E21A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937057" y="1544882"/>
                    <a:ext cx="788790" cy="788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5" name="Picture 4" descr="MATLAB - Wikipedia">
                    <a:extLst>
                      <a:ext uri="{FF2B5EF4-FFF2-40B4-BE49-F238E27FC236}">
                        <a16:creationId xmlns:a16="http://schemas.microsoft.com/office/drawing/2014/main" id="{F9D79462-50C0-AE18-1DC7-C1A794943CB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025377" y="1553205"/>
                    <a:ext cx="875492" cy="78313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6002826B-86A4-DE7F-36F6-B2A718D8589B}"/>
                    </a:ext>
                  </a:extLst>
                </p:cNvPr>
                <p:cNvGrpSpPr/>
                <p:nvPr/>
              </p:nvGrpSpPr>
              <p:grpSpPr>
                <a:xfrm>
                  <a:off x="1337225" y="4210207"/>
                  <a:ext cx="2189866" cy="246221"/>
                  <a:chOff x="1337225" y="4210207"/>
                  <a:chExt cx="2189866" cy="246221"/>
                </a:xfrm>
              </p:grpSpPr>
              <p:sp>
                <p:nvSpPr>
                  <p:cNvPr id="19" name="Arrow: Right 18">
                    <a:extLst>
                      <a:ext uri="{FF2B5EF4-FFF2-40B4-BE49-F238E27FC236}">
                        <a16:creationId xmlns:a16="http://schemas.microsoft.com/office/drawing/2014/main" id="{46961656-D59C-9664-53EF-0D534F32172E}"/>
                      </a:ext>
                    </a:extLst>
                  </p:cNvPr>
                  <p:cNvSpPr/>
                  <p:nvPr/>
                </p:nvSpPr>
                <p:spPr>
                  <a:xfrm>
                    <a:off x="1337225" y="4210207"/>
                    <a:ext cx="337169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" name="Arrow: Right 19">
                    <a:extLst>
                      <a:ext uri="{FF2B5EF4-FFF2-40B4-BE49-F238E27FC236}">
                        <a16:creationId xmlns:a16="http://schemas.microsoft.com/office/drawing/2014/main" id="{8DF47706-38D8-146B-36F7-AFDB68538205}"/>
                      </a:ext>
                    </a:extLst>
                  </p:cNvPr>
                  <p:cNvSpPr/>
                  <p:nvPr/>
                </p:nvSpPr>
                <p:spPr>
                  <a:xfrm>
                    <a:off x="1676814" y="4210207"/>
                    <a:ext cx="42170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" name="Arrow: Right 20">
                    <a:extLst>
                      <a:ext uri="{FF2B5EF4-FFF2-40B4-BE49-F238E27FC236}">
                        <a16:creationId xmlns:a16="http://schemas.microsoft.com/office/drawing/2014/main" id="{7EE123A8-CAB3-3203-FE68-0007FD9C18B7}"/>
                      </a:ext>
                    </a:extLst>
                  </p:cNvPr>
                  <p:cNvSpPr/>
                  <p:nvPr/>
                </p:nvSpPr>
                <p:spPr>
                  <a:xfrm>
                    <a:off x="2091175" y="4210207"/>
                    <a:ext cx="55551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Arrow: Right 21">
                    <a:extLst>
                      <a:ext uri="{FF2B5EF4-FFF2-40B4-BE49-F238E27FC236}">
                        <a16:creationId xmlns:a16="http://schemas.microsoft.com/office/drawing/2014/main" id="{C3D86AD3-C3AA-5591-418C-0F0CA991678B}"/>
                      </a:ext>
                    </a:extLst>
                  </p:cNvPr>
                  <p:cNvSpPr/>
                  <p:nvPr/>
                </p:nvSpPr>
                <p:spPr>
                  <a:xfrm>
                    <a:off x="2640548" y="4210207"/>
                    <a:ext cx="337170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Arrow: Right 22">
                    <a:extLst>
                      <a:ext uri="{FF2B5EF4-FFF2-40B4-BE49-F238E27FC236}">
                        <a16:creationId xmlns:a16="http://schemas.microsoft.com/office/drawing/2014/main" id="{6889B1BF-3CFB-0A01-D058-FA7B49C0E34B}"/>
                      </a:ext>
                    </a:extLst>
                  </p:cNvPr>
                  <p:cNvSpPr/>
                  <p:nvPr/>
                </p:nvSpPr>
                <p:spPr>
                  <a:xfrm>
                    <a:off x="2970029" y="4210207"/>
                    <a:ext cx="557062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30F370CD-D33A-FC7F-6CEC-32C3B2A73281}"/>
                    </a:ext>
                  </a:extLst>
                </p:cNvPr>
                <p:cNvSpPr txBox="1"/>
                <p:nvPr/>
              </p:nvSpPr>
              <p:spPr>
                <a:xfrm>
                  <a:off x="1559241" y="3781306"/>
                  <a:ext cx="2043406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000" dirty="0">
                      <a:solidFill>
                        <a:srgbClr val="0070C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Continuous imaging sequence </a:t>
                  </a:r>
                </a:p>
              </p:txBody>
            </p:sp>
          </p:grpSp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34564183-E7C1-7301-A06D-3178047FE6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1598" y="4138713"/>
                <a:ext cx="731520" cy="528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8389EFD-9BB6-4726-35B5-AF2B49912294}"/>
                </a:ext>
              </a:extLst>
            </p:cNvPr>
            <p:cNvGrpSpPr/>
            <p:nvPr/>
          </p:nvGrpSpPr>
          <p:grpSpPr>
            <a:xfrm>
              <a:off x="5157462" y="1767612"/>
              <a:ext cx="1669549" cy="246221"/>
              <a:chOff x="5557997" y="1765121"/>
              <a:chExt cx="1669549" cy="246221"/>
            </a:xfrm>
          </p:grpSpPr>
          <p:sp>
            <p:nvSpPr>
              <p:cNvPr id="26" name="Arrow: Right 25">
                <a:extLst>
                  <a:ext uri="{FF2B5EF4-FFF2-40B4-BE49-F238E27FC236}">
                    <a16:creationId xmlns:a16="http://schemas.microsoft.com/office/drawing/2014/main" id="{6F8599C3-8E91-DACA-1DC1-1EB8F01A3E7B}"/>
                  </a:ext>
                </a:extLst>
              </p:cNvPr>
              <p:cNvSpPr/>
              <p:nvPr/>
            </p:nvSpPr>
            <p:spPr>
              <a:xfrm>
                <a:off x="555799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Arrow: Right 26">
                <a:extLst>
                  <a:ext uri="{FF2B5EF4-FFF2-40B4-BE49-F238E27FC236}">
                    <a16:creationId xmlns:a16="http://schemas.microsoft.com/office/drawing/2014/main" id="{8CD01148-272C-65C0-C597-2FB284342CC3}"/>
                  </a:ext>
                </a:extLst>
              </p:cNvPr>
              <p:cNvSpPr/>
              <p:nvPr/>
            </p:nvSpPr>
            <p:spPr>
              <a:xfrm>
                <a:off x="5895166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Arrow: Right 27">
                <a:extLst>
                  <a:ext uri="{FF2B5EF4-FFF2-40B4-BE49-F238E27FC236}">
                    <a16:creationId xmlns:a16="http://schemas.microsoft.com/office/drawing/2014/main" id="{F815A276-D182-D706-C645-5C971A4DDCB6}"/>
                  </a:ext>
                </a:extLst>
              </p:cNvPr>
              <p:cNvSpPr/>
              <p:nvPr/>
            </p:nvSpPr>
            <p:spPr>
              <a:xfrm>
                <a:off x="622418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Arrow: Right 28">
                <a:extLst>
                  <a:ext uri="{FF2B5EF4-FFF2-40B4-BE49-F238E27FC236}">
                    <a16:creationId xmlns:a16="http://schemas.microsoft.com/office/drawing/2014/main" id="{DF6C6ED5-0FCA-BF43-F1EC-BAAD6D79421E}"/>
                  </a:ext>
                </a:extLst>
              </p:cNvPr>
              <p:cNvSpPr/>
              <p:nvPr/>
            </p:nvSpPr>
            <p:spPr>
              <a:xfrm>
                <a:off x="6553208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60BF6E99-C25E-F777-9B27-FA95F68AB900}"/>
                  </a:ext>
                </a:extLst>
              </p:cNvPr>
              <p:cNvSpPr/>
              <p:nvPr/>
            </p:nvSpPr>
            <p:spPr>
              <a:xfrm>
                <a:off x="689037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0D69463-1016-9125-CECD-7B1DC8E2054E}"/>
                </a:ext>
              </a:extLst>
            </p:cNvPr>
            <p:cNvSpPr txBox="1"/>
            <p:nvPr/>
          </p:nvSpPr>
          <p:spPr>
            <a:xfrm>
              <a:off x="5073686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476B7EC-E7C4-9824-F1B1-6125565537EB}"/>
                </a:ext>
              </a:extLst>
            </p:cNvPr>
            <p:cNvSpPr txBox="1"/>
            <p:nvPr/>
          </p:nvSpPr>
          <p:spPr>
            <a:xfrm>
              <a:off x="5429538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CF8A899-7B0E-98E8-08D5-AE0B6854B165}"/>
                </a:ext>
              </a:extLst>
            </p:cNvPr>
            <p:cNvSpPr txBox="1"/>
            <p:nvPr/>
          </p:nvSpPr>
          <p:spPr>
            <a:xfrm>
              <a:off x="5760563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A91A653-ABCA-D453-3BD1-747A570D48B1}"/>
                </a:ext>
              </a:extLst>
            </p:cNvPr>
            <p:cNvSpPr txBox="1"/>
            <p:nvPr/>
          </p:nvSpPr>
          <p:spPr>
            <a:xfrm>
              <a:off x="6089584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DB3AA9F-AEE5-98A9-1440-051438F09C27}"/>
                </a:ext>
              </a:extLst>
            </p:cNvPr>
            <p:cNvSpPr txBox="1"/>
            <p:nvPr/>
          </p:nvSpPr>
          <p:spPr>
            <a:xfrm>
              <a:off x="6418605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70B09EE-D6EA-B7A9-CB7C-252D278C386F}"/>
                </a:ext>
              </a:extLst>
            </p:cNvPr>
            <p:cNvSpPr txBox="1"/>
            <p:nvPr/>
          </p:nvSpPr>
          <p:spPr>
            <a:xfrm>
              <a:off x="8251087" y="1577814"/>
              <a:ext cx="97844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pc="-5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No SLM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19E13AF-40BB-0FCF-11D2-4F07B2A7D5A7}"/>
                </a:ext>
              </a:extLst>
            </p:cNvPr>
            <p:cNvSpPr txBox="1"/>
            <p:nvPr/>
          </p:nvSpPr>
          <p:spPr>
            <a:xfrm>
              <a:off x="8251087" y="1888232"/>
              <a:ext cx="391035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Code original from Lloyd Russell 2017</a:t>
              </a:r>
            </a:p>
          </p:txBody>
        </p:sp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23DB484C-EE74-C5AB-A025-DCF0ADD16A69}"/>
                </a:ext>
              </a:extLst>
            </p:cNvPr>
            <p:cNvSpPr/>
            <p:nvPr/>
          </p:nvSpPr>
          <p:spPr>
            <a:xfrm>
              <a:off x="3516294" y="2653528"/>
              <a:ext cx="337170" cy="246221"/>
            </a:xfrm>
            <a:prstGeom prst="rightArrow">
              <a:avLst/>
            </a:prstGeom>
            <a:gradFill>
              <a:gsLst>
                <a:gs pos="0">
                  <a:srgbClr val="336CBE"/>
                </a:gs>
                <a:gs pos="100000">
                  <a:srgbClr val="80201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332A509-26D4-3AD7-C6FF-89E1D36C7215}"/>
                </a:ext>
              </a:extLst>
            </p:cNvPr>
            <p:cNvSpPr txBox="1"/>
            <p:nvPr/>
          </p:nvSpPr>
          <p:spPr>
            <a:xfrm>
              <a:off x="3902528" y="2563354"/>
              <a:ext cx="708214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Noted that, it is possible that during one specific iteration (</a:t>
              </a:r>
              <a:r>
                <a:rPr lang="en-US" sz="1200" b="0" i="0" dirty="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occurs randomly</a:t>
              </a:r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 from Bruker-&gt;MATLAB data reading, the sample size is 0, even during continuous recording;  But it </a:t>
              </a:r>
              <a:r>
                <a:rPr lang="en-US" sz="1200" b="0" i="0" dirty="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is very rare that such case occurs continuously twice</a:t>
              </a:r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. (when I say “rare” means I never saw that).</a:t>
              </a:r>
              <a:endParaRPr lang="en-US" sz="12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F785350-0280-A898-1A23-DC77A69DEC16}"/>
                </a:ext>
              </a:extLst>
            </p:cNvPr>
            <p:cNvSpPr txBox="1"/>
            <p:nvPr/>
          </p:nvSpPr>
          <p:spPr>
            <a:xfrm>
              <a:off x="1806735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1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642C855-D68E-04E9-3555-14FDCDFC18C5}"/>
                </a:ext>
              </a:extLst>
            </p:cNvPr>
            <p:cNvSpPr txBox="1"/>
            <p:nvPr/>
          </p:nvSpPr>
          <p:spPr>
            <a:xfrm>
              <a:off x="217247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0C7E849-C0B3-C2BD-D48C-C521081F3D16}"/>
                </a:ext>
              </a:extLst>
            </p:cNvPr>
            <p:cNvSpPr txBox="1"/>
            <p:nvPr/>
          </p:nvSpPr>
          <p:spPr>
            <a:xfrm>
              <a:off x="2659132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3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C87821F-E7A4-8237-45CC-922BBB9657BD}"/>
                </a:ext>
              </a:extLst>
            </p:cNvPr>
            <p:cNvSpPr txBox="1"/>
            <p:nvPr/>
          </p:nvSpPr>
          <p:spPr>
            <a:xfrm>
              <a:off x="3140121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4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D520BC2-E599-86E2-C7BD-89596AA0F1D7}"/>
                </a:ext>
              </a:extLst>
            </p:cNvPr>
            <p:cNvSpPr txBox="1"/>
            <p:nvPr/>
          </p:nvSpPr>
          <p:spPr>
            <a:xfrm>
              <a:off x="353922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5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182C9E0-1759-75AD-F64B-01352AEE6DEF}"/>
                </a:ext>
              </a:extLst>
            </p:cNvPr>
            <p:cNvSpPr txBox="1"/>
            <p:nvPr/>
          </p:nvSpPr>
          <p:spPr>
            <a:xfrm>
              <a:off x="196000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44745E1-EDD2-0616-A061-768BC9493EAC}"/>
                </a:ext>
              </a:extLst>
            </p:cNvPr>
            <p:cNvSpPr txBox="1"/>
            <p:nvPr/>
          </p:nvSpPr>
          <p:spPr>
            <a:xfrm>
              <a:off x="2299206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9B3D07F-0ACB-1103-C8EC-11184A5E76AF}"/>
                </a:ext>
              </a:extLst>
            </p:cNvPr>
            <p:cNvSpPr txBox="1"/>
            <p:nvPr/>
          </p:nvSpPr>
          <p:spPr>
            <a:xfrm>
              <a:off x="2638404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D002554-B986-CAF0-00A9-17A0B2CB112B}"/>
                </a:ext>
              </a:extLst>
            </p:cNvPr>
            <p:cNvSpPr txBox="1"/>
            <p:nvPr/>
          </p:nvSpPr>
          <p:spPr>
            <a:xfrm>
              <a:off x="2977601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BCE5EAF-AFEE-7F97-3E7A-CF1A2BD97473}"/>
                </a:ext>
              </a:extLst>
            </p:cNvPr>
            <p:cNvSpPr txBox="1"/>
            <p:nvPr/>
          </p:nvSpPr>
          <p:spPr>
            <a:xfrm>
              <a:off x="331679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A5B6105-6655-8D31-AC75-D23930B5DB90}"/>
                </a:ext>
              </a:extLst>
            </p:cNvPr>
            <p:cNvCxnSpPr>
              <a:cxnSpLocks/>
            </p:cNvCxnSpPr>
            <p:nvPr/>
          </p:nvCxnSpPr>
          <p:spPr>
            <a:xfrm>
              <a:off x="2194275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15D5089-30D9-7046-D318-350584F94A92}"/>
                </a:ext>
              </a:extLst>
            </p:cNvPr>
            <p:cNvCxnSpPr>
              <a:cxnSpLocks/>
            </p:cNvCxnSpPr>
            <p:nvPr/>
          </p:nvCxnSpPr>
          <p:spPr>
            <a:xfrm>
              <a:off x="2532883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EF5FE37-A006-29D3-3168-FDDB1CF3E0B0}"/>
                </a:ext>
              </a:extLst>
            </p:cNvPr>
            <p:cNvCxnSpPr>
              <a:cxnSpLocks/>
            </p:cNvCxnSpPr>
            <p:nvPr/>
          </p:nvCxnSpPr>
          <p:spPr>
            <a:xfrm>
              <a:off x="2871491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50E873-36BD-9BA4-EFB5-6CB31886F724}"/>
                </a:ext>
              </a:extLst>
            </p:cNvPr>
            <p:cNvCxnSpPr>
              <a:cxnSpLocks/>
            </p:cNvCxnSpPr>
            <p:nvPr/>
          </p:nvCxnSpPr>
          <p:spPr>
            <a:xfrm>
              <a:off x="3210099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37FEF6A-AF28-634D-FD08-C8942F867BBB}"/>
                </a:ext>
              </a:extLst>
            </p:cNvPr>
            <p:cNvCxnSpPr>
              <a:cxnSpLocks/>
            </p:cNvCxnSpPr>
            <p:nvPr/>
          </p:nvCxnSpPr>
          <p:spPr>
            <a:xfrm>
              <a:off x="3548708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4B53BBC-EE49-7B13-904E-233A5CFB55F7}"/>
              </a:ext>
            </a:extLst>
          </p:cNvPr>
          <p:cNvGrpSpPr/>
          <p:nvPr/>
        </p:nvGrpSpPr>
        <p:grpSpPr>
          <a:xfrm>
            <a:off x="997769" y="3505415"/>
            <a:ext cx="8579367" cy="1768852"/>
            <a:chOff x="997769" y="1325563"/>
            <a:chExt cx="8579367" cy="1768852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0D8E4D5E-CE72-4645-047A-334810E7462A}"/>
                </a:ext>
              </a:extLst>
            </p:cNvPr>
            <p:cNvGrpSpPr/>
            <p:nvPr/>
          </p:nvGrpSpPr>
          <p:grpSpPr>
            <a:xfrm>
              <a:off x="997769" y="1325563"/>
              <a:ext cx="6691614" cy="954239"/>
              <a:chOff x="451504" y="3781306"/>
              <a:chExt cx="6691614" cy="954239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E2CF9499-E160-8BE8-62F9-AFBCA29068BC}"/>
                  </a:ext>
                </a:extLst>
              </p:cNvPr>
              <p:cNvGrpSpPr/>
              <p:nvPr/>
            </p:nvGrpSpPr>
            <p:grpSpPr>
              <a:xfrm>
                <a:off x="451504" y="3781306"/>
                <a:ext cx="3963812" cy="954239"/>
                <a:chOff x="451504" y="3781306"/>
                <a:chExt cx="3963812" cy="954239"/>
              </a:xfrm>
            </p:grpSpPr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F0CF5F05-2223-19BC-4E5C-338DA90CC050}"/>
                    </a:ext>
                  </a:extLst>
                </p:cNvPr>
                <p:cNvSpPr txBox="1"/>
                <p:nvPr/>
              </p:nvSpPr>
              <p:spPr>
                <a:xfrm>
                  <a:off x="2005618" y="3933208"/>
                  <a:ext cx="1150652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 flow</a:t>
                  </a:r>
                </a:p>
              </p:txBody>
            </p: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404C90A-EF09-69AA-B035-BA4DFF39B0C5}"/>
                    </a:ext>
                  </a:extLst>
                </p:cNvPr>
                <p:cNvGrpSpPr/>
                <p:nvPr/>
              </p:nvGrpSpPr>
              <p:grpSpPr>
                <a:xfrm>
                  <a:off x="451504" y="3944083"/>
                  <a:ext cx="3963812" cy="791462"/>
                  <a:chOff x="937057" y="1544882"/>
                  <a:chExt cx="3963812" cy="791462"/>
                </a:xfrm>
              </p:grpSpPr>
              <p:pic>
                <p:nvPicPr>
                  <p:cNvPr id="109" name="Picture 2" descr="Bruker (@bruker) / X">
                    <a:extLst>
                      <a:ext uri="{FF2B5EF4-FFF2-40B4-BE49-F238E27FC236}">
                        <a16:creationId xmlns:a16="http://schemas.microsoft.com/office/drawing/2014/main" id="{1E251633-7DA5-700A-1761-548B0E622F9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937057" y="1544882"/>
                    <a:ext cx="788790" cy="788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0" name="Picture 4" descr="MATLAB - Wikipedia">
                    <a:extLst>
                      <a:ext uri="{FF2B5EF4-FFF2-40B4-BE49-F238E27FC236}">
                        <a16:creationId xmlns:a16="http://schemas.microsoft.com/office/drawing/2014/main" id="{BE8EC11E-2166-40E1-7B26-DB93E0B763D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025377" y="1553205"/>
                    <a:ext cx="875492" cy="78313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F948DDDA-E133-B557-4D1D-0AC60026634A}"/>
                    </a:ext>
                  </a:extLst>
                </p:cNvPr>
                <p:cNvGrpSpPr/>
                <p:nvPr/>
              </p:nvGrpSpPr>
              <p:grpSpPr>
                <a:xfrm>
                  <a:off x="1337225" y="4210207"/>
                  <a:ext cx="2189866" cy="246221"/>
                  <a:chOff x="1337225" y="4210207"/>
                  <a:chExt cx="2189866" cy="246221"/>
                </a:xfrm>
              </p:grpSpPr>
              <p:sp>
                <p:nvSpPr>
                  <p:cNvPr id="104" name="Arrow: Right 103">
                    <a:extLst>
                      <a:ext uri="{FF2B5EF4-FFF2-40B4-BE49-F238E27FC236}">
                        <a16:creationId xmlns:a16="http://schemas.microsoft.com/office/drawing/2014/main" id="{B009C80A-E1DF-9970-79E6-759F09EE5F96}"/>
                      </a:ext>
                    </a:extLst>
                  </p:cNvPr>
                  <p:cNvSpPr/>
                  <p:nvPr/>
                </p:nvSpPr>
                <p:spPr>
                  <a:xfrm>
                    <a:off x="1337225" y="4210207"/>
                    <a:ext cx="337169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5" name="Arrow: Right 104">
                    <a:extLst>
                      <a:ext uri="{FF2B5EF4-FFF2-40B4-BE49-F238E27FC236}">
                        <a16:creationId xmlns:a16="http://schemas.microsoft.com/office/drawing/2014/main" id="{CA382ED1-9E22-F91F-EBCB-1F27D5931499}"/>
                      </a:ext>
                    </a:extLst>
                  </p:cNvPr>
                  <p:cNvSpPr/>
                  <p:nvPr/>
                </p:nvSpPr>
                <p:spPr>
                  <a:xfrm>
                    <a:off x="1676814" y="4210207"/>
                    <a:ext cx="53290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Arrow: Right 106">
                    <a:extLst>
                      <a:ext uri="{FF2B5EF4-FFF2-40B4-BE49-F238E27FC236}">
                        <a16:creationId xmlns:a16="http://schemas.microsoft.com/office/drawing/2014/main" id="{73EFBD58-E8B9-F30D-18A2-060A4631D168}"/>
                      </a:ext>
                    </a:extLst>
                  </p:cNvPr>
                  <p:cNvSpPr/>
                  <p:nvPr/>
                </p:nvSpPr>
                <p:spPr>
                  <a:xfrm>
                    <a:off x="2640548" y="4210207"/>
                    <a:ext cx="337170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Arrow: Right 107">
                    <a:extLst>
                      <a:ext uri="{FF2B5EF4-FFF2-40B4-BE49-F238E27FC236}">
                        <a16:creationId xmlns:a16="http://schemas.microsoft.com/office/drawing/2014/main" id="{02CCDC11-CAFE-140A-E62A-368226750FC4}"/>
                      </a:ext>
                    </a:extLst>
                  </p:cNvPr>
                  <p:cNvSpPr/>
                  <p:nvPr/>
                </p:nvSpPr>
                <p:spPr>
                  <a:xfrm>
                    <a:off x="2970029" y="4210207"/>
                    <a:ext cx="557062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D3644A36-AB54-AB4D-2FFE-4EF53A01A692}"/>
                    </a:ext>
                  </a:extLst>
                </p:cNvPr>
                <p:cNvSpPr txBox="1"/>
                <p:nvPr/>
              </p:nvSpPr>
              <p:spPr>
                <a:xfrm>
                  <a:off x="1559241" y="3781306"/>
                  <a:ext cx="2043406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000" dirty="0">
                      <a:solidFill>
                        <a:srgbClr val="0070C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Pause for SLM</a:t>
                  </a:r>
                </a:p>
              </p:txBody>
            </p:sp>
          </p:grpSp>
          <p:pic>
            <p:nvPicPr>
              <p:cNvPr id="99" name="Picture 2">
                <a:extLst>
                  <a:ext uri="{FF2B5EF4-FFF2-40B4-BE49-F238E27FC236}">
                    <a16:creationId xmlns:a16="http://schemas.microsoft.com/office/drawing/2014/main" id="{D30B0B3E-66BB-DC45-5A99-4C39490375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1598" y="4138713"/>
                <a:ext cx="731520" cy="528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426A2DCA-C141-FDA9-E068-306B64152C7B}"/>
                </a:ext>
              </a:extLst>
            </p:cNvPr>
            <p:cNvGrpSpPr/>
            <p:nvPr/>
          </p:nvGrpSpPr>
          <p:grpSpPr>
            <a:xfrm>
              <a:off x="5157462" y="1767612"/>
              <a:ext cx="1669549" cy="246221"/>
              <a:chOff x="5557997" y="1765121"/>
              <a:chExt cx="1669549" cy="246221"/>
            </a:xfrm>
          </p:grpSpPr>
          <p:sp>
            <p:nvSpPr>
              <p:cNvPr id="93" name="Arrow: Right 92">
                <a:extLst>
                  <a:ext uri="{FF2B5EF4-FFF2-40B4-BE49-F238E27FC236}">
                    <a16:creationId xmlns:a16="http://schemas.microsoft.com/office/drawing/2014/main" id="{ECE1510D-AE7C-0EB4-388B-D81030ACD6FD}"/>
                  </a:ext>
                </a:extLst>
              </p:cNvPr>
              <p:cNvSpPr/>
              <p:nvPr/>
            </p:nvSpPr>
            <p:spPr>
              <a:xfrm>
                <a:off x="555799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Arrow: Right 93">
                <a:extLst>
                  <a:ext uri="{FF2B5EF4-FFF2-40B4-BE49-F238E27FC236}">
                    <a16:creationId xmlns:a16="http://schemas.microsoft.com/office/drawing/2014/main" id="{5E1239E2-A5E8-ACE2-CF87-1733927A80CA}"/>
                  </a:ext>
                </a:extLst>
              </p:cNvPr>
              <p:cNvSpPr/>
              <p:nvPr/>
            </p:nvSpPr>
            <p:spPr>
              <a:xfrm>
                <a:off x="5895166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Arrow: Right 94">
                <a:extLst>
                  <a:ext uri="{FF2B5EF4-FFF2-40B4-BE49-F238E27FC236}">
                    <a16:creationId xmlns:a16="http://schemas.microsoft.com/office/drawing/2014/main" id="{FDDD806E-263C-4F10-1D00-C650E22DEF0D}"/>
                  </a:ext>
                </a:extLst>
              </p:cNvPr>
              <p:cNvSpPr/>
              <p:nvPr/>
            </p:nvSpPr>
            <p:spPr>
              <a:xfrm>
                <a:off x="622418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Arrow: Right 95">
                <a:extLst>
                  <a:ext uri="{FF2B5EF4-FFF2-40B4-BE49-F238E27FC236}">
                    <a16:creationId xmlns:a16="http://schemas.microsoft.com/office/drawing/2014/main" id="{70304EE6-C046-0D90-BC54-B4366E9DBBB2}"/>
                  </a:ext>
                </a:extLst>
              </p:cNvPr>
              <p:cNvSpPr/>
              <p:nvPr/>
            </p:nvSpPr>
            <p:spPr>
              <a:xfrm>
                <a:off x="6553208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Arrow: Right 96">
                <a:extLst>
                  <a:ext uri="{FF2B5EF4-FFF2-40B4-BE49-F238E27FC236}">
                    <a16:creationId xmlns:a16="http://schemas.microsoft.com/office/drawing/2014/main" id="{83A9DD08-4B05-0825-492F-5B35A9CA65C9}"/>
                  </a:ext>
                </a:extLst>
              </p:cNvPr>
              <p:cNvSpPr/>
              <p:nvPr/>
            </p:nvSpPr>
            <p:spPr>
              <a:xfrm>
                <a:off x="689037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50B08C0-DDFF-99A7-E064-7DC700210E21}"/>
                </a:ext>
              </a:extLst>
            </p:cNvPr>
            <p:cNvSpPr txBox="1"/>
            <p:nvPr/>
          </p:nvSpPr>
          <p:spPr>
            <a:xfrm>
              <a:off x="5073686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46B9F08-7B86-4C29-346C-FFA6D5EDAF6B}"/>
                </a:ext>
              </a:extLst>
            </p:cNvPr>
            <p:cNvSpPr txBox="1"/>
            <p:nvPr/>
          </p:nvSpPr>
          <p:spPr>
            <a:xfrm>
              <a:off x="5429538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D9A777E-D432-3028-2228-3885AF9BC47D}"/>
                </a:ext>
              </a:extLst>
            </p:cNvPr>
            <p:cNvSpPr txBox="1"/>
            <p:nvPr/>
          </p:nvSpPr>
          <p:spPr>
            <a:xfrm>
              <a:off x="5760563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7DFDC4E-E4D8-5A57-F463-9B1B2BD8FAA2}"/>
                </a:ext>
              </a:extLst>
            </p:cNvPr>
            <p:cNvSpPr txBox="1"/>
            <p:nvPr/>
          </p:nvSpPr>
          <p:spPr>
            <a:xfrm>
              <a:off x="6089584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C9E2E39-4DB2-1D98-1F34-143660803F05}"/>
                </a:ext>
              </a:extLst>
            </p:cNvPr>
            <p:cNvSpPr txBox="1"/>
            <p:nvPr/>
          </p:nvSpPr>
          <p:spPr>
            <a:xfrm>
              <a:off x="6418605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7835D0F-7AD7-20A8-0355-99A993DB62E4}"/>
                </a:ext>
              </a:extLst>
            </p:cNvPr>
            <p:cNvSpPr txBox="1"/>
            <p:nvPr/>
          </p:nvSpPr>
          <p:spPr>
            <a:xfrm>
              <a:off x="8251087" y="1577814"/>
              <a:ext cx="97844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pc="-5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SLM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014D52B-B410-7AD3-5849-7563E53E29A4}"/>
                </a:ext>
              </a:extLst>
            </p:cNvPr>
            <p:cNvSpPr txBox="1"/>
            <p:nvPr/>
          </p:nvSpPr>
          <p:spPr>
            <a:xfrm>
              <a:off x="3902527" y="2632750"/>
              <a:ext cx="567460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Redundant data detected, clean the buffer; Pause the data processing till new data coming.  </a:t>
              </a:r>
              <a:endParaRPr lang="en-US" sz="1200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9CFB1AE-BC6A-CEC4-0B0C-A94EAB7B9A2E}"/>
                </a:ext>
              </a:extLst>
            </p:cNvPr>
            <p:cNvSpPr txBox="1"/>
            <p:nvPr/>
          </p:nvSpPr>
          <p:spPr>
            <a:xfrm>
              <a:off x="1806735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1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7E037D6-D65C-A393-6535-3F9061E1891E}"/>
                </a:ext>
              </a:extLst>
            </p:cNvPr>
            <p:cNvSpPr txBox="1"/>
            <p:nvPr/>
          </p:nvSpPr>
          <p:spPr>
            <a:xfrm>
              <a:off x="217247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2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6BD5BF0-66E7-E638-6486-D7DFDCA22D7C}"/>
                </a:ext>
              </a:extLst>
            </p:cNvPr>
            <p:cNvSpPr txBox="1"/>
            <p:nvPr/>
          </p:nvSpPr>
          <p:spPr>
            <a:xfrm>
              <a:off x="3140121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3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06522CE-4F5D-1113-FFD2-74EA389732BE}"/>
                </a:ext>
              </a:extLst>
            </p:cNvPr>
            <p:cNvSpPr txBox="1"/>
            <p:nvPr/>
          </p:nvSpPr>
          <p:spPr>
            <a:xfrm>
              <a:off x="353922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5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AAAD5EF-2B53-E7EE-D3BD-E454FE787A8E}"/>
                </a:ext>
              </a:extLst>
            </p:cNvPr>
            <p:cNvSpPr txBox="1"/>
            <p:nvPr/>
          </p:nvSpPr>
          <p:spPr>
            <a:xfrm>
              <a:off x="196000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4F69140-D9F2-57FC-8F29-96A73B812078}"/>
                </a:ext>
              </a:extLst>
            </p:cNvPr>
            <p:cNvSpPr txBox="1"/>
            <p:nvPr/>
          </p:nvSpPr>
          <p:spPr>
            <a:xfrm>
              <a:off x="2299206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C5E8E97-CA20-F6CE-31C4-8EE18D3F17D5}"/>
                </a:ext>
              </a:extLst>
            </p:cNvPr>
            <p:cNvSpPr txBox="1"/>
            <p:nvPr/>
          </p:nvSpPr>
          <p:spPr>
            <a:xfrm>
              <a:off x="2977601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8829954-34F5-9A03-8E7B-34378BB362AD}"/>
                </a:ext>
              </a:extLst>
            </p:cNvPr>
            <p:cNvSpPr txBox="1"/>
            <p:nvPr/>
          </p:nvSpPr>
          <p:spPr>
            <a:xfrm>
              <a:off x="331679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8D4F45D-1468-001B-C4E5-FC99DF8904BD}"/>
                </a:ext>
              </a:extLst>
            </p:cNvPr>
            <p:cNvCxnSpPr>
              <a:cxnSpLocks/>
            </p:cNvCxnSpPr>
            <p:nvPr/>
          </p:nvCxnSpPr>
          <p:spPr>
            <a:xfrm>
              <a:off x="2194275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F2699E84-A014-834B-9EF9-419D5A549A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24206" y="1655871"/>
              <a:ext cx="8677" cy="1335981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04FAD31E-B0D5-8CAA-1ECA-384C71DD634D}"/>
                </a:ext>
              </a:extLst>
            </p:cNvPr>
            <p:cNvCxnSpPr>
              <a:cxnSpLocks/>
            </p:cNvCxnSpPr>
            <p:nvPr/>
          </p:nvCxnSpPr>
          <p:spPr>
            <a:xfrm>
              <a:off x="3186347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D85871B3-DF9E-F9E5-B1F3-973A90BB70E0}"/>
                </a:ext>
              </a:extLst>
            </p:cNvPr>
            <p:cNvCxnSpPr>
              <a:cxnSpLocks/>
            </p:cNvCxnSpPr>
            <p:nvPr/>
          </p:nvCxnSpPr>
          <p:spPr>
            <a:xfrm>
              <a:off x="3519018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298C224-6AEC-78C0-40EC-3BC51B72118B}"/>
              </a:ext>
            </a:extLst>
          </p:cNvPr>
          <p:cNvCxnSpPr>
            <a:cxnSpLocks/>
          </p:cNvCxnSpPr>
          <p:nvPr/>
        </p:nvCxnSpPr>
        <p:spPr>
          <a:xfrm>
            <a:off x="2749207" y="3850946"/>
            <a:ext cx="6773" cy="1320758"/>
          </a:xfrm>
          <a:prstGeom prst="line">
            <a:avLst/>
          </a:prstGeom>
          <a:ln w="19050">
            <a:solidFill>
              <a:srgbClr val="D41C9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510328C-5D7F-D06E-02EB-22D76F066E04}"/>
              </a:ext>
            </a:extLst>
          </p:cNvPr>
          <p:cNvCxnSpPr>
            <a:cxnSpLocks/>
          </p:cNvCxnSpPr>
          <p:nvPr/>
        </p:nvCxnSpPr>
        <p:spPr>
          <a:xfrm>
            <a:off x="2526008" y="4937672"/>
            <a:ext cx="244000" cy="0"/>
          </a:xfrm>
          <a:prstGeom prst="straightConnector1">
            <a:avLst/>
          </a:prstGeom>
          <a:ln>
            <a:solidFill>
              <a:srgbClr val="D41C9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A57780C-0572-FF2D-5D50-0C2CE52114AD}"/>
              </a:ext>
            </a:extLst>
          </p:cNvPr>
          <p:cNvCxnSpPr>
            <a:cxnSpLocks/>
          </p:cNvCxnSpPr>
          <p:nvPr/>
        </p:nvCxnSpPr>
        <p:spPr>
          <a:xfrm>
            <a:off x="3523983" y="4933230"/>
            <a:ext cx="244000" cy="0"/>
          </a:xfrm>
          <a:prstGeom prst="straightConnector1">
            <a:avLst/>
          </a:prstGeom>
          <a:ln>
            <a:solidFill>
              <a:srgbClr val="D41C9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033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560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TSeries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Recording, 1 SLM Trial/File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2CF9499-E160-8BE8-62F9-AFBCA29068BC}"/>
              </a:ext>
            </a:extLst>
          </p:cNvPr>
          <p:cNvGrpSpPr/>
          <p:nvPr/>
        </p:nvGrpSpPr>
        <p:grpSpPr>
          <a:xfrm>
            <a:off x="4604854" y="1325563"/>
            <a:ext cx="3362203" cy="1156807"/>
            <a:chOff x="451504" y="3576066"/>
            <a:chExt cx="3362203" cy="1156807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F0CF5F05-2223-19BC-4E5C-338DA90CC050}"/>
                </a:ext>
              </a:extLst>
            </p:cNvPr>
            <p:cNvSpPr txBox="1"/>
            <p:nvPr/>
          </p:nvSpPr>
          <p:spPr>
            <a:xfrm>
              <a:off x="1906319" y="3789653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flow</a:t>
              </a:r>
            </a:p>
          </p:txBody>
        </p:sp>
        <p:pic>
          <p:nvPicPr>
            <p:cNvPr id="109" name="Picture 2" descr="Bruker (@bruker) / X">
              <a:extLst>
                <a:ext uri="{FF2B5EF4-FFF2-40B4-BE49-F238E27FC236}">
                  <a16:creationId xmlns:a16="http://schemas.microsoft.com/office/drawing/2014/main" id="{1E251633-7DA5-700A-1761-548B0E622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1504" y="3944083"/>
              <a:ext cx="788790" cy="7887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948DDDA-E133-B557-4D1D-0AC60026634A}"/>
                </a:ext>
              </a:extLst>
            </p:cNvPr>
            <p:cNvGrpSpPr/>
            <p:nvPr/>
          </p:nvGrpSpPr>
          <p:grpSpPr>
            <a:xfrm>
              <a:off x="1354490" y="4210207"/>
              <a:ext cx="2148304" cy="246221"/>
              <a:chOff x="1354490" y="4210207"/>
              <a:chExt cx="2148304" cy="246221"/>
            </a:xfrm>
          </p:grpSpPr>
          <p:sp>
            <p:nvSpPr>
              <p:cNvPr id="105" name="Arrow: Right 104">
                <a:extLst>
                  <a:ext uri="{FF2B5EF4-FFF2-40B4-BE49-F238E27FC236}">
                    <a16:creationId xmlns:a16="http://schemas.microsoft.com/office/drawing/2014/main" id="{CA382ED1-9E22-F91F-EBCB-1F27D5931499}"/>
                  </a:ext>
                </a:extLst>
              </p:cNvPr>
              <p:cNvSpPr/>
              <p:nvPr/>
            </p:nvSpPr>
            <p:spPr>
              <a:xfrm>
                <a:off x="1354490" y="4210207"/>
                <a:ext cx="621465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Arrow: Right 106">
                <a:extLst>
                  <a:ext uri="{FF2B5EF4-FFF2-40B4-BE49-F238E27FC236}">
                    <a16:creationId xmlns:a16="http://schemas.microsoft.com/office/drawing/2014/main" id="{73EFBD58-E8B9-F30D-18A2-060A4631D168}"/>
                  </a:ext>
                </a:extLst>
              </p:cNvPr>
              <p:cNvSpPr/>
              <p:nvPr/>
            </p:nvSpPr>
            <p:spPr>
              <a:xfrm>
                <a:off x="2640547" y="4210207"/>
                <a:ext cx="862247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3644A36-AB54-AB4D-2FFE-4EF53A01A692}"/>
                </a:ext>
              </a:extLst>
            </p:cNvPr>
            <p:cNvSpPr txBox="1"/>
            <p:nvPr/>
          </p:nvSpPr>
          <p:spPr>
            <a:xfrm>
              <a:off x="1770301" y="3576066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SLM shutter closed</a:t>
              </a:r>
            </a:p>
          </p:txBody>
        </p:sp>
      </p:grpSp>
      <p:pic>
        <p:nvPicPr>
          <p:cNvPr id="99" name="Picture 2">
            <a:extLst>
              <a:ext uri="{FF2B5EF4-FFF2-40B4-BE49-F238E27FC236}">
                <a16:creationId xmlns:a16="http://schemas.microsoft.com/office/drawing/2014/main" id="{D30B0B3E-66BB-DC45-5A99-4C3949037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417" y="1861111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0AAAD5EF-2B53-E7EE-D3BD-E454FE787A8E}"/>
              </a:ext>
            </a:extLst>
          </p:cNvPr>
          <p:cNvSpPr txBox="1"/>
          <p:nvPr/>
        </p:nvSpPr>
        <p:spPr>
          <a:xfrm>
            <a:off x="5567094" y="2417655"/>
            <a:ext cx="57287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49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4F69140-D9F2-57FC-8F29-96A73B812078}"/>
              </a:ext>
            </a:extLst>
          </p:cNvPr>
          <p:cNvSpPr txBox="1"/>
          <p:nvPr/>
        </p:nvSpPr>
        <p:spPr>
          <a:xfrm>
            <a:off x="5906291" y="2417655"/>
            <a:ext cx="595791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50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C5E8E97-CA20-F6CE-31C4-8EE18D3F17D5}"/>
              </a:ext>
            </a:extLst>
          </p:cNvPr>
          <p:cNvSpPr txBox="1"/>
          <p:nvPr/>
        </p:nvSpPr>
        <p:spPr>
          <a:xfrm>
            <a:off x="6584686" y="2417655"/>
            <a:ext cx="54638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8829954-34F5-9A03-8E7B-34378BB362AD}"/>
              </a:ext>
            </a:extLst>
          </p:cNvPr>
          <p:cNvSpPr txBox="1"/>
          <p:nvPr/>
        </p:nvSpPr>
        <p:spPr>
          <a:xfrm>
            <a:off x="6923884" y="2417655"/>
            <a:ext cx="57287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52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D8D4F45D-1468-001B-C4E5-FC99DF8904BD}"/>
              </a:ext>
            </a:extLst>
          </p:cNvPr>
          <p:cNvCxnSpPr>
            <a:cxnSpLocks/>
          </p:cNvCxnSpPr>
          <p:nvPr/>
        </p:nvCxnSpPr>
        <p:spPr>
          <a:xfrm>
            <a:off x="5801360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4FAD31E-B0D5-8CAA-1ECA-384C71DD634D}"/>
              </a:ext>
            </a:extLst>
          </p:cNvPr>
          <p:cNvCxnSpPr>
            <a:cxnSpLocks/>
          </p:cNvCxnSpPr>
          <p:nvPr/>
        </p:nvCxnSpPr>
        <p:spPr>
          <a:xfrm>
            <a:off x="6793432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85871B3-DF9E-F9E5-B1F3-973A90BB70E0}"/>
              </a:ext>
            </a:extLst>
          </p:cNvPr>
          <p:cNvCxnSpPr>
            <a:cxnSpLocks/>
          </p:cNvCxnSpPr>
          <p:nvPr/>
        </p:nvCxnSpPr>
        <p:spPr>
          <a:xfrm>
            <a:off x="7126103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46EAB4-E1D2-4195-8826-A2167018139C}"/>
              </a:ext>
            </a:extLst>
          </p:cNvPr>
          <p:cNvCxnSpPr>
            <a:cxnSpLocks/>
          </p:cNvCxnSpPr>
          <p:nvPr/>
        </p:nvCxnSpPr>
        <p:spPr>
          <a:xfrm>
            <a:off x="6129305" y="186338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9F5D304-DAB0-EF7F-39AF-F043C2147D10}"/>
              </a:ext>
            </a:extLst>
          </p:cNvPr>
          <p:cNvSpPr txBox="1"/>
          <p:nvPr/>
        </p:nvSpPr>
        <p:spPr>
          <a:xfrm>
            <a:off x="838200" y="1959704"/>
            <a:ext cx="33938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Imaging 50 frames  -&gt; SLM -&gt; Imaging 20 frames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FCB90-ECCF-7C84-ED81-5A9A07F37CB2}"/>
              </a:ext>
            </a:extLst>
          </p:cNvPr>
          <p:cNvSpPr txBox="1"/>
          <p:nvPr/>
        </p:nvSpPr>
        <p:spPr>
          <a:xfrm>
            <a:off x="838200" y="1582317"/>
            <a:ext cx="33938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recording file (session) = One trial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121A090-7E7B-2B03-B3DF-5009F68564D6}"/>
              </a:ext>
            </a:extLst>
          </p:cNvPr>
          <p:cNvSpPr/>
          <p:nvPr/>
        </p:nvSpPr>
        <p:spPr>
          <a:xfrm>
            <a:off x="2449451" y="277362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328CECE-E32C-27A4-98A9-B3DA5F97DEA3}"/>
              </a:ext>
            </a:extLst>
          </p:cNvPr>
          <p:cNvSpPr/>
          <p:nvPr/>
        </p:nvSpPr>
        <p:spPr>
          <a:xfrm>
            <a:off x="2093681" y="280939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A4C92EA-DC2C-F1B8-5CA5-611B23E664F3}"/>
              </a:ext>
            </a:extLst>
          </p:cNvPr>
          <p:cNvSpPr/>
          <p:nvPr/>
        </p:nvSpPr>
        <p:spPr>
          <a:xfrm>
            <a:off x="2373125" y="297694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92C745F-9862-4FA4-3641-33749D4F5A72}"/>
              </a:ext>
            </a:extLst>
          </p:cNvPr>
          <p:cNvSpPr/>
          <p:nvPr/>
        </p:nvSpPr>
        <p:spPr>
          <a:xfrm>
            <a:off x="2717490" y="288290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0FBF666-8A09-E12D-D864-F499C4D70FBF}"/>
              </a:ext>
            </a:extLst>
          </p:cNvPr>
          <p:cNvSpPr/>
          <p:nvPr/>
        </p:nvSpPr>
        <p:spPr>
          <a:xfrm>
            <a:off x="2625674" y="254745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9BE4EA2-4339-7C9D-1235-973E07946950}"/>
              </a:ext>
            </a:extLst>
          </p:cNvPr>
          <p:cNvSpPr/>
          <p:nvPr/>
        </p:nvSpPr>
        <p:spPr>
          <a:xfrm>
            <a:off x="2304726" y="259219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9773389-6AFD-C07E-69DE-DE7AFBC56E3E}"/>
              </a:ext>
            </a:extLst>
          </p:cNvPr>
          <p:cNvSpPr txBox="1"/>
          <p:nvPr/>
        </p:nvSpPr>
        <p:spPr>
          <a:xfrm>
            <a:off x="3066032" y="2692683"/>
            <a:ext cx="67618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holographic stimulation pattern in this recording is predefined by a pair of setting files: (.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gpl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and a .xml file. )</a:t>
            </a:r>
            <a:endParaRPr lang="en-US" sz="1200" dirty="0"/>
          </a:p>
        </p:txBody>
      </p:sp>
      <p:sp>
        <p:nvSpPr>
          <p:cNvPr id="52" name="Arrow: Curved Down 51">
            <a:extLst>
              <a:ext uri="{FF2B5EF4-FFF2-40B4-BE49-F238E27FC236}">
                <a16:creationId xmlns:a16="http://schemas.microsoft.com/office/drawing/2014/main" id="{55575E0F-8CA5-C198-886D-E5D332F6B362}"/>
              </a:ext>
            </a:extLst>
          </p:cNvPr>
          <p:cNvSpPr/>
          <p:nvPr/>
        </p:nvSpPr>
        <p:spPr>
          <a:xfrm rot="5553452">
            <a:off x="8852385" y="3648024"/>
            <a:ext cx="2763824" cy="861025"/>
          </a:xfrm>
          <a:prstGeom prst="curved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364ABE8F-00C4-D13D-6DEF-77B07D247A88}"/>
              </a:ext>
            </a:extLst>
          </p:cNvPr>
          <p:cNvGrpSpPr>
            <a:grpSpLocks noChangeAspect="1"/>
          </p:cNvGrpSpPr>
          <p:nvPr/>
        </p:nvGrpSpPr>
        <p:grpSpPr>
          <a:xfrm>
            <a:off x="8304734" y="3402924"/>
            <a:ext cx="2106741" cy="1320758"/>
            <a:chOff x="5481552" y="2428735"/>
            <a:chExt cx="3145458" cy="1971950"/>
          </a:xfrm>
        </p:grpSpPr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9FB50570-26F4-4158-8006-59C8115D1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81552" y="2457314"/>
              <a:ext cx="1228896" cy="1943371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E519935D-C1CE-4B5B-BB90-27DE58D55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3692" y="2428735"/>
              <a:ext cx="1743318" cy="1971950"/>
            </a:xfrm>
            <a:prstGeom prst="rect">
              <a:avLst/>
            </a:prstGeom>
          </p:spPr>
        </p:pic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BD5E05BE-ADE5-4B46-0651-224C9FA21A00}"/>
              </a:ext>
            </a:extLst>
          </p:cNvPr>
          <p:cNvSpPr txBox="1"/>
          <p:nvPr/>
        </p:nvSpPr>
        <p:spPr>
          <a:xfrm>
            <a:off x="838200" y="5543818"/>
            <a:ext cx="39079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works power customization of single cell SLM power</a:t>
            </a:r>
            <a:endParaRPr lang="en-US" sz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DCDD5974-51F1-AB58-C61B-802354ED4DFE}"/>
              </a:ext>
            </a:extLst>
          </p:cNvPr>
          <p:cNvSpPr txBox="1"/>
          <p:nvPr/>
        </p:nvSpPr>
        <p:spPr>
          <a:xfrm>
            <a:off x="10726046" y="2606095"/>
            <a:ext cx="139054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 through a 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pre-defined file lists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could automatically executed in MATLAB controlled PV-Link environment for any the experiments design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7928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560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TSeries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Recording, 1 SLM Trial/File</a:t>
            </a: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2CF9499-E160-8BE8-62F9-AFBCA29068BC}"/>
              </a:ext>
            </a:extLst>
          </p:cNvPr>
          <p:cNvGrpSpPr/>
          <p:nvPr/>
        </p:nvGrpSpPr>
        <p:grpSpPr>
          <a:xfrm>
            <a:off x="4604854" y="1325563"/>
            <a:ext cx="3362203" cy="1156807"/>
            <a:chOff x="451504" y="3576066"/>
            <a:chExt cx="3362203" cy="1156807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F0CF5F05-2223-19BC-4E5C-338DA90CC050}"/>
                </a:ext>
              </a:extLst>
            </p:cNvPr>
            <p:cNvSpPr txBox="1"/>
            <p:nvPr/>
          </p:nvSpPr>
          <p:spPr>
            <a:xfrm>
              <a:off x="1906319" y="3789653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 flow</a:t>
              </a:r>
            </a:p>
          </p:txBody>
        </p:sp>
        <p:pic>
          <p:nvPicPr>
            <p:cNvPr id="109" name="Picture 2" descr="Bruker (@bruker) / X">
              <a:extLst>
                <a:ext uri="{FF2B5EF4-FFF2-40B4-BE49-F238E27FC236}">
                  <a16:creationId xmlns:a16="http://schemas.microsoft.com/office/drawing/2014/main" id="{1E251633-7DA5-700A-1761-548B0E622F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1504" y="3944083"/>
              <a:ext cx="788790" cy="7887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F948DDDA-E133-B557-4D1D-0AC60026634A}"/>
                </a:ext>
              </a:extLst>
            </p:cNvPr>
            <p:cNvGrpSpPr/>
            <p:nvPr/>
          </p:nvGrpSpPr>
          <p:grpSpPr>
            <a:xfrm>
              <a:off x="1354490" y="4210207"/>
              <a:ext cx="2148304" cy="246221"/>
              <a:chOff x="1354490" y="4210207"/>
              <a:chExt cx="2148304" cy="246221"/>
            </a:xfrm>
          </p:grpSpPr>
          <p:sp>
            <p:nvSpPr>
              <p:cNvPr id="105" name="Arrow: Right 104">
                <a:extLst>
                  <a:ext uri="{FF2B5EF4-FFF2-40B4-BE49-F238E27FC236}">
                    <a16:creationId xmlns:a16="http://schemas.microsoft.com/office/drawing/2014/main" id="{CA382ED1-9E22-F91F-EBCB-1F27D5931499}"/>
                  </a:ext>
                </a:extLst>
              </p:cNvPr>
              <p:cNvSpPr/>
              <p:nvPr/>
            </p:nvSpPr>
            <p:spPr>
              <a:xfrm>
                <a:off x="1354490" y="4210207"/>
                <a:ext cx="621465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Arrow: Right 106">
                <a:extLst>
                  <a:ext uri="{FF2B5EF4-FFF2-40B4-BE49-F238E27FC236}">
                    <a16:creationId xmlns:a16="http://schemas.microsoft.com/office/drawing/2014/main" id="{73EFBD58-E8B9-F30D-18A2-060A4631D168}"/>
                  </a:ext>
                </a:extLst>
              </p:cNvPr>
              <p:cNvSpPr/>
              <p:nvPr/>
            </p:nvSpPr>
            <p:spPr>
              <a:xfrm>
                <a:off x="2640547" y="4210207"/>
                <a:ext cx="862247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3644A36-AB54-AB4D-2FFE-4EF53A01A692}"/>
                </a:ext>
              </a:extLst>
            </p:cNvPr>
            <p:cNvSpPr txBox="1"/>
            <p:nvPr/>
          </p:nvSpPr>
          <p:spPr>
            <a:xfrm>
              <a:off x="1770301" y="3576066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SLM shutter closed</a:t>
              </a:r>
            </a:p>
          </p:txBody>
        </p:sp>
      </p:grpSp>
      <p:pic>
        <p:nvPicPr>
          <p:cNvPr id="99" name="Picture 2">
            <a:extLst>
              <a:ext uri="{FF2B5EF4-FFF2-40B4-BE49-F238E27FC236}">
                <a16:creationId xmlns:a16="http://schemas.microsoft.com/office/drawing/2014/main" id="{D30B0B3E-66BB-DC45-5A99-4C3949037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1417" y="1861111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0AAAD5EF-2B53-E7EE-D3BD-E454FE787A8E}"/>
              </a:ext>
            </a:extLst>
          </p:cNvPr>
          <p:cNvSpPr txBox="1"/>
          <p:nvPr/>
        </p:nvSpPr>
        <p:spPr>
          <a:xfrm>
            <a:off x="5567094" y="2417655"/>
            <a:ext cx="57287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49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4F69140-D9F2-57FC-8F29-96A73B812078}"/>
              </a:ext>
            </a:extLst>
          </p:cNvPr>
          <p:cNvSpPr txBox="1"/>
          <p:nvPr/>
        </p:nvSpPr>
        <p:spPr>
          <a:xfrm>
            <a:off x="5906291" y="2417655"/>
            <a:ext cx="595791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50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C5E8E97-CA20-F6CE-31C4-8EE18D3F17D5}"/>
              </a:ext>
            </a:extLst>
          </p:cNvPr>
          <p:cNvSpPr txBox="1"/>
          <p:nvPr/>
        </p:nvSpPr>
        <p:spPr>
          <a:xfrm>
            <a:off x="6584686" y="2417655"/>
            <a:ext cx="54638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8829954-34F5-9A03-8E7B-34378BB362AD}"/>
              </a:ext>
            </a:extLst>
          </p:cNvPr>
          <p:cNvSpPr txBox="1"/>
          <p:nvPr/>
        </p:nvSpPr>
        <p:spPr>
          <a:xfrm>
            <a:off x="6923884" y="2417655"/>
            <a:ext cx="572874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Frame 52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D8D4F45D-1468-001B-C4E5-FC99DF8904BD}"/>
              </a:ext>
            </a:extLst>
          </p:cNvPr>
          <p:cNvCxnSpPr>
            <a:cxnSpLocks/>
          </p:cNvCxnSpPr>
          <p:nvPr/>
        </p:nvCxnSpPr>
        <p:spPr>
          <a:xfrm>
            <a:off x="5801360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4FAD31E-B0D5-8CAA-1ECA-384C71DD634D}"/>
              </a:ext>
            </a:extLst>
          </p:cNvPr>
          <p:cNvCxnSpPr>
            <a:cxnSpLocks/>
          </p:cNvCxnSpPr>
          <p:nvPr/>
        </p:nvCxnSpPr>
        <p:spPr>
          <a:xfrm>
            <a:off x="6793432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85871B3-DF9E-F9E5-B1F3-973A90BB70E0}"/>
              </a:ext>
            </a:extLst>
          </p:cNvPr>
          <p:cNvCxnSpPr>
            <a:cxnSpLocks/>
          </p:cNvCxnSpPr>
          <p:nvPr/>
        </p:nvCxnSpPr>
        <p:spPr>
          <a:xfrm>
            <a:off x="7126103" y="186111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46EAB4-E1D2-4195-8826-A2167018139C}"/>
              </a:ext>
            </a:extLst>
          </p:cNvPr>
          <p:cNvCxnSpPr>
            <a:cxnSpLocks/>
          </p:cNvCxnSpPr>
          <p:nvPr/>
        </p:nvCxnSpPr>
        <p:spPr>
          <a:xfrm>
            <a:off x="6129305" y="1863381"/>
            <a:ext cx="0" cy="595358"/>
          </a:xfrm>
          <a:prstGeom prst="line">
            <a:avLst/>
          </a:prstGeom>
          <a:ln w="19050">
            <a:solidFill>
              <a:srgbClr val="FFC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9F5D304-DAB0-EF7F-39AF-F043C2147D10}"/>
              </a:ext>
            </a:extLst>
          </p:cNvPr>
          <p:cNvSpPr txBox="1"/>
          <p:nvPr/>
        </p:nvSpPr>
        <p:spPr>
          <a:xfrm>
            <a:off x="838200" y="1959704"/>
            <a:ext cx="33938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Imaging 50 frames  -&gt; SLM -&gt; Imaging 20 frames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FCB90-ECCF-7C84-ED81-5A9A07F37CB2}"/>
              </a:ext>
            </a:extLst>
          </p:cNvPr>
          <p:cNvSpPr txBox="1"/>
          <p:nvPr/>
        </p:nvSpPr>
        <p:spPr>
          <a:xfrm>
            <a:off x="838200" y="1582317"/>
            <a:ext cx="33938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recording file (session) = One trial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70AE53-67DC-A582-10E2-49F07F5F51EB}"/>
              </a:ext>
            </a:extLst>
          </p:cNvPr>
          <p:cNvGrpSpPr>
            <a:grpSpLocks noChangeAspect="1"/>
          </p:cNvGrpSpPr>
          <p:nvPr/>
        </p:nvGrpSpPr>
        <p:grpSpPr>
          <a:xfrm>
            <a:off x="6243501" y="1930734"/>
            <a:ext cx="441538" cy="330190"/>
            <a:chOff x="2093681" y="2547454"/>
            <a:chExt cx="768534" cy="57472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121A090-7E7B-2B03-B3DF-5009F68564D6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328CECE-E32C-27A4-98A9-B3DA5F97DEA3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A4C92EA-DC2C-F1B8-5CA5-611B23E664F3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2C745F-9862-4FA4-3641-33749D4F5A72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0FBF666-8A09-E12D-D864-F499C4D70FBF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9BE4EA2-4339-7C9D-1235-973E07946950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E9773389-6AFD-C07E-69DE-DE7AFBC56E3E}"/>
              </a:ext>
            </a:extLst>
          </p:cNvPr>
          <p:cNvSpPr txBox="1"/>
          <p:nvPr/>
        </p:nvSpPr>
        <p:spPr>
          <a:xfrm>
            <a:off x="3066032" y="2692683"/>
            <a:ext cx="67618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holographic stimulation pattern in this recording is predefined by a pair of setting files: (.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gpl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and a .xml file. )</a:t>
            </a:r>
            <a:endParaRPr lang="en-US" sz="1200" dirty="0"/>
          </a:p>
        </p:txBody>
      </p:sp>
      <p:sp>
        <p:nvSpPr>
          <p:cNvPr id="52" name="Arrow: Curved Down 51">
            <a:extLst>
              <a:ext uri="{FF2B5EF4-FFF2-40B4-BE49-F238E27FC236}">
                <a16:creationId xmlns:a16="http://schemas.microsoft.com/office/drawing/2014/main" id="{55575E0F-8CA5-C198-886D-E5D332F6B362}"/>
              </a:ext>
            </a:extLst>
          </p:cNvPr>
          <p:cNvSpPr/>
          <p:nvPr/>
        </p:nvSpPr>
        <p:spPr>
          <a:xfrm rot="5553452">
            <a:off x="8852385" y="3648024"/>
            <a:ext cx="2763824" cy="861025"/>
          </a:xfrm>
          <a:prstGeom prst="curved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364ABE8F-00C4-D13D-6DEF-77B07D247A88}"/>
              </a:ext>
            </a:extLst>
          </p:cNvPr>
          <p:cNvGrpSpPr>
            <a:grpSpLocks noChangeAspect="1"/>
          </p:cNvGrpSpPr>
          <p:nvPr/>
        </p:nvGrpSpPr>
        <p:grpSpPr>
          <a:xfrm>
            <a:off x="8304734" y="3402924"/>
            <a:ext cx="2106741" cy="1320758"/>
            <a:chOff x="5481552" y="2428735"/>
            <a:chExt cx="3145458" cy="1971950"/>
          </a:xfrm>
        </p:grpSpPr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9FB50570-26F4-4158-8006-59C8115D13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81552" y="2457314"/>
              <a:ext cx="1228896" cy="1943371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E519935D-C1CE-4B5B-BB90-27DE58D552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3692" y="2428735"/>
              <a:ext cx="1743318" cy="1971950"/>
            </a:xfrm>
            <a:prstGeom prst="rect">
              <a:avLst/>
            </a:prstGeom>
          </p:spPr>
        </p:pic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EE0090A7-2971-C4CE-9FB5-9B9C36B7B17E}"/>
              </a:ext>
            </a:extLst>
          </p:cNvPr>
          <p:cNvSpPr txBox="1"/>
          <p:nvPr/>
        </p:nvSpPr>
        <p:spPr>
          <a:xfrm>
            <a:off x="10692423" y="2098203"/>
            <a:ext cx="139054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 through a 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pre-defined file lists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could automatically executed any the experiments design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D5E05BE-ADE5-4B46-0651-224C9FA21A00}"/>
              </a:ext>
            </a:extLst>
          </p:cNvPr>
          <p:cNvSpPr txBox="1"/>
          <p:nvPr/>
        </p:nvSpPr>
        <p:spPr>
          <a:xfrm>
            <a:off x="838200" y="5416406"/>
            <a:ext cx="66076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works power customization of single cell SLM power. However, 1SLM/File strategy is not ideal for continuous recording while randomly activate different functional group of cells</a:t>
            </a:r>
            <a:endParaRPr lang="en-US" sz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338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560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TSeries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Recording, 1 SLM Trial/File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F5D304-DAB0-EF7F-39AF-F043C2147D10}"/>
              </a:ext>
            </a:extLst>
          </p:cNvPr>
          <p:cNvSpPr txBox="1"/>
          <p:nvPr/>
        </p:nvSpPr>
        <p:spPr>
          <a:xfrm>
            <a:off x="838199" y="1959704"/>
            <a:ext cx="797579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 frames  -&gt; SLM -&gt; 80 frames -&gt; SLM -&gt; 40 frames -&gt; SLM -&gt; 60 frames -&gt; SLM -&gt; 30 frames -&gt; SLM -&gt; 30 frames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FCB90-ECCF-7C84-ED81-5A9A07F37CB2}"/>
              </a:ext>
            </a:extLst>
          </p:cNvPr>
          <p:cNvSpPr txBox="1"/>
          <p:nvPr/>
        </p:nvSpPr>
        <p:spPr>
          <a:xfrm>
            <a:off x="838199" y="1582317"/>
            <a:ext cx="9130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recording file (session) = 5 trials in following example, a pre sequence of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imagings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defined (50, 80, 40, 60, 30, 30) frames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B70AE53-67DC-A582-10E2-49F07F5F51EB}"/>
              </a:ext>
            </a:extLst>
          </p:cNvPr>
          <p:cNvGrpSpPr>
            <a:grpSpLocks noChangeAspect="1"/>
          </p:cNvGrpSpPr>
          <p:nvPr/>
        </p:nvGrpSpPr>
        <p:grpSpPr>
          <a:xfrm>
            <a:off x="1718742" y="2289921"/>
            <a:ext cx="441538" cy="330190"/>
            <a:chOff x="2093681" y="2547454"/>
            <a:chExt cx="768534" cy="57472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121A090-7E7B-2B03-B3DF-5009F68564D6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328CECE-E32C-27A4-98A9-B3DA5F97DEA3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A4C92EA-DC2C-F1B8-5CA5-611B23E664F3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92C745F-9862-4FA4-3641-33749D4F5A72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0FBF666-8A09-E12D-D864-F499C4D70FBF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9BE4EA2-4339-7C9D-1235-973E07946950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Arrow: Curved Down 51">
            <a:extLst>
              <a:ext uri="{FF2B5EF4-FFF2-40B4-BE49-F238E27FC236}">
                <a16:creationId xmlns:a16="http://schemas.microsoft.com/office/drawing/2014/main" id="{55575E0F-8CA5-C198-886D-E5D332F6B362}"/>
              </a:ext>
            </a:extLst>
          </p:cNvPr>
          <p:cNvSpPr/>
          <p:nvPr/>
        </p:nvSpPr>
        <p:spPr>
          <a:xfrm rot="5553452">
            <a:off x="8852385" y="3648024"/>
            <a:ext cx="2763824" cy="861025"/>
          </a:xfrm>
          <a:prstGeom prst="curved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EE0090A7-2971-C4CE-9FB5-9B9C36B7B17E}"/>
              </a:ext>
            </a:extLst>
          </p:cNvPr>
          <p:cNvSpPr txBox="1"/>
          <p:nvPr/>
        </p:nvSpPr>
        <p:spPr>
          <a:xfrm>
            <a:off x="10693142" y="2918106"/>
            <a:ext cx="139054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Loop through a 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pre-defined file lists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could automatically executed in MATLAB controlled PV-Link environment for any the experiments design</a:t>
            </a:r>
            <a:r>
              <a:rPr lang="en-US" sz="12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D5E05BE-ADE5-4B46-0651-224C9FA21A00}"/>
              </a:ext>
            </a:extLst>
          </p:cNvPr>
          <p:cNvSpPr txBox="1"/>
          <p:nvPr/>
        </p:nvSpPr>
        <p:spPr>
          <a:xfrm>
            <a:off x="838200" y="5416406"/>
            <a:ext cx="66076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works power customization of single cell SLM power. However, 1SLM/File strategy is not ideal for continuous recording while randomly activate different functional group of cells</a:t>
            </a:r>
            <a:endParaRPr lang="en-US" sz="12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08EF3B3-BB8A-EF8F-9FC2-0057F12BDB5C}"/>
              </a:ext>
            </a:extLst>
          </p:cNvPr>
          <p:cNvGrpSpPr>
            <a:grpSpLocks noChangeAspect="1"/>
          </p:cNvGrpSpPr>
          <p:nvPr/>
        </p:nvGrpSpPr>
        <p:grpSpPr>
          <a:xfrm>
            <a:off x="3033631" y="2289921"/>
            <a:ext cx="441538" cy="330190"/>
            <a:chOff x="2093681" y="2547454"/>
            <a:chExt cx="768534" cy="57472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81ECA49-00C0-A790-B6C5-C57DDEC9EE7D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EBFD413-7C8F-B1CB-2828-E0452A7E13B1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3F605A5-D1A2-81BA-A199-33B4DA9ACEE7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2C37CE8-1390-97A8-7BB9-3FE49DAF1DF5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753B457-BE13-3AE0-3962-D33FD41772DC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542608F-D1A9-2DB0-0FE8-1485182E2B39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E02C12E-DB9D-CE3D-0DF2-8B2CBF209E30}"/>
              </a:ext>
            </a:extLst>
          </p:cNvPr>
          <p:cNvGrpSpPr>
            <a:grpSpLocks noChangeAspect="1"/>
          </p:cNvGrpSpPr>
          <p:nvPr/>
        </p:nvGrpSpPr>
        <p:grpSpPr>
          <a:xfrm>
            <a:off x="4413125" y="2289921"/>
            <a:ext cx="441538" cy="330190"/>
            <a:chOff x="2093681" y="2547454"/>
            <a:chExt cx="768534" cy="57472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36947D3-BAD2-5007-8D38-9638A13204CE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1E6BA6E-C9FF-0C22-9B52-1EEE283CF811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BF05E97-2985-A1A5-C8DA-628D413675E6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ABE276F-164C-77CD-82CA-9617480A83BC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46A6AF3-7D95-C988-7690-E633F465E928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6B8BB0E-189B-A4F1-6DCD-53FD23F157BE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1069C42-5242-71BE-6EBC-0740748BD5B2}"/>
              </a:ext>
            </a:extLst>
          </p:cNvPr>
          <p:cNvGrpSpPr>
            <a:grpSpLocks noChangeAspect="1"/>
          </p:cNvGrpSpPr>
          <p:nvPr/>
        </p:nvGrpSpPr>
        <p:grpSpPr>
          <a:xfrm>
            <a:off x="5768294" y="2289921"/>
            <a:ext cx="441538" cy="330190"/>
            <a:chOff x="2093681" y="2547454"/>
            <a:chExt cx="768534" cy="574723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4560FCD-C513-28D2-999D-1F6313538F7D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F3D5F19-1791-B26E-E10A-DD012987DD7E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6C43E3A-92C0-5DAA-68AE-8A834FF49178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06DFFA1-0204-3480-E3CB-5FBCBC64373D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3DFE934-FA66-516D-0B5F-44C6B714914A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59873A5-04BE-87E5-1FD9-704A6B49E1DF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B413713-3128-9C16-D9D2-C57E5EFB3DB6}"/>
              </a:ext>
            </a:extLst>
          </p:cNvPr>
          <p:cNvGrpSpPr>
            <a:grpSpLocks noChangeAspect="1"/>
          </p:cNvGrpSpPr>
          <p:nvPr/>
        </p:nvGrpSpPr>
        <p:grpSpPr>
          <a:xfrm>
            <a:off x="7084652" y="2296484"/>
            <a:ext cx="441538" cy="330190"/>
            <a:chOff x="2093681" y="2547454"/>
            <a:chExt cx="768534" cy="574723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B86ED42-A38F-FF7B-4DE8-51F9F2D1B88A}"/>
                </a:ext>
              </a:extLst>
            </p:cNvPr>
            <p:cNvSpPr/>
            <p:nvPr/>
          </p:nvSpPr>
          <p:spPr>
            <a:xfrm>
              <a:off x="2449451" y="277362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15A9403-F0E1-AB0B-5CB9-FA282B16396C}"/>
                </a:ext>
              </a:extLst>
            </p:cNvPr>
            <p:cNvSpPr/>
            <p:nvPr/>
          </p:nvSpPr>
          <p:spPr>
            <a:xfrm>
              <a:off x="2093681" y="280939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EDE632B7-1B32-18A4-EFA5-6CB839CB24D8}"/>
                </a:ext>
              </a:extLst>
            </p:cNvPr>
            <p:cNvSpPr/>
            <p:nvPr/>
          </p:nvSpPr>
          <p:spPr>
            <a:xfrm>
              <a:off x="2373125" y="297694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027FF92-8240-BBC9-F2CB-F87EF2D2F7DE}"/>
                </a:ext>
              </a:extLst>
            </p:cNvPr>
            <p:cNvSpPr/>
            <p:nvPr/>
          </p:nvSpPr>
          <p:spPr>
            <a:xfrm>
              <a:off x="2717490" y="288290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4642844-F925-28C7-8C09-F091245BF80F}"/>
                </a:ext>
              </a:extLst>
            </p:cNvPr>
            <p:cNvSpPr/>
            <p:nvPr/>
          </p:nvSpPr>
          <p:spPr>
            <a:xfrm>
              <a:off x="2625674" y="254745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1BA1861-810A-AD58-B648-1C2C761C609F}"/>
                </a:ext>
              </a:extLst>
            </p:cNvPr>
            <p:cNvSpPr/>
            <p:nvPr/>
          </p:nvSpPr>
          <p:spPr>
            <a:xfrm>
              <a:off x="2304726" y="259219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F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7F768D7B-FB43-EB7B-0241-4D87743F0463}"/>
              </a:ext>
            </a:extLst>
          </p:cNvPr>
          <p:cNvSpPr txBox="1"/>
          <p:nvPr/>
        </p:nvSpPr>
        <p:spPr>
          <a:xfrm>
            <a:off x="1514869" y="2704298"/>
            <a:ext cx="110217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1 Targets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32A0CB-163C-F43C-F72A-11805B6D99E7}"/>
              </a:ext>
            </a:extLst>
          </p:cNvPr>
          <p:cNvSpPr txBox="1"/>
          <p:nvPr/>
        </p:nvSpPr>
        <p:spPr>
          <a:xfrm>
            <a:off x="2788185" y="2703977"/>
            <a:ext cx="110217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2 Targets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127151-3166-3E00-E2B4-B35699D45978}"/>
              </a:ext>
            </a:extLst>
          </p:cNvPr>
          <p:cNvSpPr txBox="1"/>
          <p:nvPr/>
        </p:nvSpPr>
        <p:spPr>
          <a:xfrm>
            <a:off x="4271597" y="2724520"/>
            <a:ext cx="110217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1 Targets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DD4AFE7-04D2-BE00-2322-8A0DAC3E6CF2}"/>
              </a:ext>
            </a:extLst>
          </p:cNvPr>
          <p:cNvSpPr txBox="1"/>
          <p:nvPr/>
        </p:nvSpPr>
        <p:spPr>
          <a:xfrm>
            <a:off x="5492255" y="2724672"/>
            <a:ext cx="128069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8CDF4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1 Targets, sham stimuli (power = 0)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A6B20EF-ED82-D457-91EF-3DEF7582236B}"/>
              </a:ext>
            </a:extLst>
          </p:cNvPr>
          <p:cNvSpPr txBox="1"/>
          <p:nvPr/>
        </p:nvSpPr>
        <p:spPr>
          <a:xfrm>
            <a:off x="6855357" y="2738489"/>
            <a:ext cx="110217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2 Targets</a:t>
            </a:r>
          </a:p>
        </p:txBody>
      </p:sp>
    </p:spTree>
    <p:extLst>
      <p:ext uri="{BB962C8B-B14F-4D97-AF65-F5344CB8AC3E}">
        <p14:creationId xmlns:p14="http://schemas.microsoft.com/office/powerpoint/2010/main" val="636045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26DCD-412B-9606-ADA9-59773BA03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Bruker -&gt; MATLAB Data Flows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52FB6EF-1BA7-3AB9-BF5C-A59E8AD607C2}"/>
              </a:ext>
            </a:extLst>
          </p:cNvPr>
          <p:cNvGrpSpPr/>
          <p:nvPr/>
        </p:nvGrpSpPr>
        <p:grpSpPr>
          <a:xfrm>
            <a:off x="997769" y="1325563"/>
            <a:ext cx="11163676" cy="1884122"/>
            <a:chOff x="997769" y="1325563"/>
            <a:chExt cx="11163676" cy="188412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B140154-4CA1-2B75-20CD-BEE444C2EE16}"/>
                </a:ext>
              </a:extLst>
            </p:cNvPr>
            <p:cNvGrpSpPr/>
            <p:nvPr/>
          </p:nvGrpSpPr>
          <p:grpSpPr>
            <a:xfrm>
              <a:off x="997769" y="1325563"/>
              <a:ext cx="6691614" cy="954239"/>
              <a:chOff x="451504" y="3781306"/>
              <a:chExt cx="6691614" cy="954239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076EB7F5-43E0-679C-8F94-87AC2F52FF34}"/>
                  </a:ext>
                </a:extLst>
              </p:cNvPr>
              <p:cNvGrpSpPr/>
              <p:nvPr/>
            </p:nvGrpSpPr>
            <p:grpSpPr>
              <a:xfrm>
                <a:off x="451504" y="3781306"/>
                <a:ext cx="3963812" cy="954239"/>
                <a:chOff x="451504" y="3781306"/>
                <a:chExt cx="3963812" cy="954239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0521538-695F-0CB1-E5ED-32C76DE70B6C}"/>
                    </a:ext>
                  </a:extLst>
                </p:cNvPr>
                <p:cNvSpPr txBox="1"/>
                <p:nvPr/>
              </p:nvSpPr>
              <p:spPr>
                <a:xfrm>
                  <a:off x="2005618" y="3933208"/>
                  <a:ext cx="1150652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 flow</a:t>
                  </a:r>
                </a:p>
              </p:txBody>
            </p: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C0447B68-8617-0532-8864-F85EF55871E2}"/>
                    </a:ext>
                  </a:extLst>
                </p:cNvPr>
                <p:cNvGrpSpPr/>
                <p:nvPr/>
              </p:nvGrpSpPr>
              <p:grpSpPr>
                <a:xfrm>
                  <a:off x="451504" y="3944083"/>
                  <a:ext cx="3963812" cy="791462"/>
                  <a:chOff x="937057" y="1544882"/>
                  <a:chExt cx="3963812" cy="791462"/>
                </a:xfrm>
              </p:grpSpPr>
              <p:pic>
                <p:nvPicPr>
                  <p:cNvPr id="24" name="Picture 2" descr="Bruker (@bruker) / X">
                    <a:extLst>
                      <a:ext uri="{FF2B5EF4-FFF2-40B4-BE49-F238E27FC236}">
                        <a16:creationId xmlns:a16="http://schemas.microsoft.com/office/drawing/2014/main" id="{06C53F72-C316-8281-D0B1-14D5F9E21A0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937057" y="1544882"/>
                    <a:ext cx="788790" cy="788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5" name="Picture 4" descr="MATLAB - Wikipedia">
                    <a:extLst>
                      <a:ext uri="{FF2B5EF4-FFF2-40B4-BE49-F238E27FC236}">
                        <a16:creationId xmlns:a16="http://schemas.microsoft.com/office/drawing/2014/main" id="{F9D79462-50C0-AE18-1DC7-C1A794943CB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025377" y="1553205"/>
                    <a:ext cx="875492" cy="78313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6002826B-86A4-DE7F-36F6-B2A718D8589B}"/>
                    </a:ext>
                  </a:extLst>
                </p:cNvPr>
                <p:cNvGrpSpPr/>
                <p:nvPr/>
              </p:nvGrpSpPr>
              <p:grpSpPr>
                <a:xfrm>
                  <a:off x="1337225" y="4210207"/>
                  <a:ext cx="2189866" cy="246221"/>
                  <a:chOff x="1337225" y="4210207"/>
                  <a:chExt cx="2189866" cy="246221"/>
                </a:xfrm>
              </p:grpSpPr>
              <p:sp>
                <p:nvSpPr>
                  <p:cNvPr id="19" name="Arrow: Right 18">
                    <a:extLst>
                      <a:ext uri="{FF2B5EF4-FFF2-40B4-BE49-F238E27FC236}">
                        <a16:creationId xmlns:a16="http://schemas.microsoft.com/office/drawing/2014/main" id="{46961656-D59C-9664-53EF-0D534F32172E}"/>
                      </a:ext>
                    </a:extLst>
                  </p:cNvPr>
                  <p:cNvSpPr/>
                  <p:nvPr/>
                </p:nvSpPr>
                <p:spPr>
                  <a:xfrm>
                    <a:off x="1337225" y="4210207"/>
                    <a:ext cx="337169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" name="Arrow: Right 19">
                    <a:extLst>
                      <a:ext uri="{FF2B5EF4-FFF2-40B4-BE49-F238E27FC236}">
                        <a16:creationId xmlns:a16="http://schemas.microsoft.com/office/drawing/2014/main" id="{8DF47706-38D8-146B-36F7-AFDB68538205}"/>
                      </a:ext>
                    </a:extLst>
                  </p:cNvPr>
                  <p:cNvSpPr/>
                  <p:nvPr/>
                </p:nvSpPr>
                <p:spPr>
                  <a:xfrm>
                    <a:off x="1676814" y="4210207"/>
                    <a:ext cx="42170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" name="Arrow: Right 20">
                    <a:extLst>
                      <a:ext uri="{FF2B5EF4-FFF2-40B4-BE49-F238E27FC236}">
                        <a16:creationId xmlns:a16="http://schemas.microsoft.com/office/drawing/2014/main" id="{7EE123A8-CAB3-3203-FE68-0007FD9C18B7}"/>
                      </a:ext>
                    </a:extLst>
                  </p:cNvPr>
                  <p:cNvSpPr/>
                  <p:nvPr/>
                </p:nvSpPr>
                <p:spPr>
                  <a:xfrm>
                    <a:off x="2091175" y="4210207"/>
                    <a:ext cx="55551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Arrow: Right 21">
                    <a:extLst>
                      <a:ext uri="{FF2B5EF4-FFF2-40B4-BE49-F238E27FC236}">
                        <a16:creationId xmlns:a16="http://schemas.microsoft.com/office/drawing/2014/main" id="{C3D86AD3-C3AA-5591-418C-0F0CA991678B}"/>
                      </a:ext>
                    </a:extLst>
                  </p:cNvPr>
                  <p:cNvSpPr/>
                  <p:nvPr/>
                </p:nvSpPr>
                <p:spPr>
                  <a:xfrm>
                    <a:off x="2640548" y="4210207"/>
                    <a:ext cx="337170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Arrow: Right 22">
                    <a:extLst>
                      <a:ext uri="{FF2B5EF4-FFF2-40B4-BE49-F238E27FC236}">
                        <a16:creationId xmlns:a16="http://schemas.microsoft.com/office/drawing/2014/main" id="{6889B1BF-3CFB-0A01-D058-FA7B49C0E34B}"/>
                      </a:ext>
                    </a:extLst>
                  </p:cNvPr>
                  <p:cNvSpPr/>
                  <p:nvPr/>
                </p:nvSpPr>
                <p:spPr>
                  <a:xfrm>
                    <a:off x="2970029" y="4210207"/>
                    <a:ext cx="557062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30F370CD-D33A-FC7F-6CEC-32C3B2A73281}"/>
                    </a:ext>
                  </a:extLst>
                </p:cNvPr>
                <p:cNvSpPr txBox="1"/>
                <p:nvPr/>
              </p:nvSpPr>
              <p:spPr>
                <a:xfrm>
                  <a:off x="1559241" y="3781306"/>
                  <a:ext cx="2043406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000" dirty="0">
                      <a:solidFill>
                        <a:srgbClr val="0070C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Continuous imaging sequence </a:t>
                  </a:r>
                </a:p>
              </p:txBody>
            </p:sp>
          </p:grpSp>
          <p:pic>
            <p:nvPicPr>
              <p:cNvPr id="14" name="Picture 2">
                <a:extLst>
                  <a:ext uri="{FF2B5EF4-FFF2-40B4-BE49-F238E27FC236}">
                    <a16:creationId xmlns:a16="http://schemas.microsoft.com/office/drawing/2014/main" id="{34564183-E7C1-7301-A06D-3178047FE61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1598" y="4138713"/>
                <a:ext cx="731520" cy="528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8389EFD-9BB6-4726-35B5-AF2B49912294}"/>
                </a:ext>
              </a:extLst>
            </p:cNvPr>
            <p:cNvGrpSpPr/>
            <p:nvPr/>
          </p:nvGrpSpPr>
          <p:grpSpPr>
            <a:xfrm>
              <a:off x="5157462" y="1767612"/>
              <a:ext cx="1669549" cy="246221"/>
              <a:chOff x="5557997" y="1765121"/>
              <a:chExt cx="1669549" cy="246221"/>
            </a:xfrm>
          </p:grpSpPr>
          <p:sp>
            <p:nvSpPr>
              <p:cNvPr id="26" name="Arrow: Right 25">
                <a:extLst>
                  <a:ext uri="{FF2B5EF4-FFF2-40B4-BE49-F238E27FC236}">
                    <a16:creationId xmlns:a16="http://schemas.microsoft.com/office/drawing/2014/main" id="{6F8599C3-8E91-DACA-1DC1-1EB8F01A3E7B}"/>
                  </a:ext>
                </a:extLst>
              </p:cNvPr>
              <p:cNvSpPr/>
              <p:nvPr/>
            </p:nvSpPr>
            <p:spPr>
              <a:xfrm>
                <a:off x="555799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Arrow: Right 26">
                <a:extLst>
                  <a:ext uri="{FF2B5EF4-FFF2-40B4-BE49-F238E27FC236}">
                    <a16:creationId xmlns:a16="http://schemas.microsoft.com/office/drawing/2014/main" id="{8CD01148-272C-65C0-C597-2FB284342CC3}"/>
                  </a:ext>
                </a:extLst>
              </p:cNvPr>
              <p:cNvSpPr/>
              <p:nvPr/>
            </p:nvSpPr>
            <p:spPr>
              <a:xfrm>
                <a:off x="5895166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Arrow: Right 27">
                <a:extLst>
                  <a:ext uri="{FF2B5EF4-FFF2-40B4-BE49-F238E27FC236}">
                    <a16:creationId xmlns:a16="http://schemas.microsoft.com/office/drawing/2014/main" id="{F815A276-D182-D706-C645-5C971A4DDCB6}"/>
                  </a:ext>
                </a:extLst>
              </p:cNvPr>
              <p:cNvSpPr/>
              <p:nvPr/>
            </p:nvSpPr>
            <p:spPr>
              <a:xfrm>
                <a:off x="622418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Arrow: Right 28">
                <a:extLst>
                  <a:ext uri="{FF2B5EF4-FFF2-40B4-BE49-F238E27FC236}">
                    <a16:creationId xmlns:a16="http://schemas.microsoft.com/office/drawing/2014/main" id="{DF6C6ED5-0FCA-BF43-F1EC-BAAD6D79421E}"/>
                  </a:ext>
                </a:extLst>
              </p:cNvPr>
              <p:cNvSpPr/>
              <p:nvPr/>
            </p:nvSpPr>
            <p:spPr>
              <a:xfrm>
                <a:off x="6553208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60BF6E99-C25E-F777-9B27-FA95F68AB900}"/>
                  </a:ext>
                </a:extLst>
              </p:cNvPr>
              <p:cNvSpPr/>
              <p:nvPr/>
            </p:nvSpPr>
            <p:spPr>
              <a:xfrm>
                <a:off x="689037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0D69463-1016-9125-CECD-7B1DC8E2054E}"/>
                </a:ext>
              </a:extLst>
            </p:cNvPr>
            <p:cNvSpPr txBox="1"/>
            <p:nvPr/>
          </p:nvSpPr>
          <p:spPr>
            <a:xfrm>
              <a:off x="5073686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476B7EC-E7C4-9824-F1B1-6125565537EB}"/>
                </a:ext>
              </a:extLst>
            </p:cNvPr>
            <p:cNvSpPr txBox="1"/>
            <p:nvPr/>
          </p:nvSpPr>
          <p:spPr>
            <a:xfrm>
              <a:off x="5429538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CF8A899-7B0E-98E8-08D5-AE0B6854B165}"/>
                </a:ext>
              </a:extLst>
            </p:cNvPr>
            <p:cNvSpPr txBox="1"/>
            <p:nvPr/>
          </p:nvSpPr>
          <p:spPr>
            <a:xfrm>
              <a:off x="5760563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A91A653-ABCA-D453-3BD1-747A570D48B1}"/>
                </a:ext>
              </a:extLst>
            </p:cNvPr>
            <p:cNvSpPr txBox="1"/>
            <p:nvPr/>
          </p:nvSpPr>
          <p:spPr>
            <a:xfrm>
              <a:off x="6089584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DB3AA9F-AEE5-98A9-1440-051438F09C27}"/>
                </a:ext>
              </a:extLst>
            </p:cNvPr>
            <p:cNvSpPr txBox="1"/>
            <p:nvPr/>
          </p:nvSpPr>
          <p:spPr>
            <a:xfrm>
              <a:off x="6418605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70B09EE-D6EA-B7A9-CB7C-252D278C386F}"/>
                </a:ext>
              </a:extLst>
            </p:cNvPr>
            <p:cNvSpPr txBox="1"/>
            <p:nvPr/>
          </p:nvSpPr>
          <p:spPr>
            <a:xfrm>
              <a:off x="8251087" y="1577814"/>
              <a:ext cx="97844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pc="-5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No SLM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19E13AF-40BB-0FCF-11D2-4F07B2A7D5A7}"/>
                </a:ext>
              </a:extLst>
            </p:cNvPr>
            <p:cNvSpPr txBox="1"/>
            <p:nvPr/>
          </p:nvSpPr>
          <p:spPr>
            <a:xfrm>
              <a:off x="8251087" y="1888232"/>
              <a:ext cx="391035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Code original from Lloyd Russell 2017</a:t>
              </a:r>
            </a:p>
          </p:txBody>
        </p:sp>
        <p:sp>
          <p:nvSpPr>
            <p:cNvPr id="41" name="Arrow: Right 40">
              <a:extLst>
                <a:ext uri="{FF2B5EF4-FFF2-40B4-BE49-F238E27FC236}">
                  <a16:creationId xmlns:a16="http://schemas.microsoft.com/office/drawing/2014/main" id="{23DB484C-EE74-C5AB-A025-DCF0ADD16A69}"/>
                </a:ext>
              </a:extLst>
            </p:cNvPr>
            <p:cNvSpPr/>
            <p:nvPr/>
          </p:nvSpPr>
          <p:spPr>
            <a:xfrm>
              <a:off x="3516294" y="2653528"/>
              <a:ext cx="337170" cy="246221"/>
            </a:xfrm>
            <a:prstGeom prst="rightArrow">
              <a:avLst/>
            </a:prstGeom>
            <a:gradFill>
              <a:gsLst>
                <a:gs pos="0">
                  <a:srgbClr val="336CBE"/>
                </a:gs>
                <a:gs pos="100000">
                  <a:srgbClr val="802010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332A509-26D4-3AD7-C6FF-89E1D36C7215}"/>
                </a:ext>
              </a:extLst>
            </p:cNvPr>
            <p:cNvSpPr txBox="1"/>
            <p:nvPr/>
          </p:nvSpPr>
          <p:spPr>
            <a:xfrm>
              <a:off x="3902528" y="2563354"/>
              <a:ext cx="708214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Noted that, it is possible that during one specific iteration (</a:t>
              </a:r>
              <a:r>
                <a:rPr lang="en-US" sz="1200" b="0" i="0" dirty="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occurs randomly</a:t>
              </a:r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) from Bruker-&gt;MATLAB data reading, the sample size is 0, even during continuous recording;  But it </a:t>
              </a:r>
              <a:r>
                <a:rPr lang="en-US" sz="1200" b="0" i="0" dirty="0">
                  <a:solidFill>
                    <a:srgbClr val="FF0000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is very rare that such case occurs continuously twice</a:t>
              </a:r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. (when I say “rare” means I never saw that).</a:t>
              </a:r>
              <a:endParaRPr lang="en-US" sz="12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F785350-0280-A898-1A23-DC77A69DEC16}"/>
                </a:ext>
              </a:extLst>
            </p:cNvPr>
            <p:cNvSpPr txBox="1"/>
            <p:nvPr/>
          </p:nvSpPr>
          <p:spPr>
            <a:xfrm>
              <a:off x="1806735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1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642C855-D68E-04E9-3555-14FDCDFC18C5}"/>
                </a:ext>
              </a:extLst>
            </p:cNvPr>
            <p:cNvSpPr txBox="1"/>
            <p:nvPr/>
          </p:nvSpPr>
          <p:spPr>
            <a:xfrm>
              <a:off x="217247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0C7E849-C0B3-C2BD-D48C-C521081F3D16}"/>
                </a:ext>
              </a:extLst>
            </p:cNvPr>
            <p:cNvSpPr txBox="1"/>
            <p:nvPr/>
          </p:nvSpPr>
          <p:spPr>
            <a:xfrm>
              <a:off x="2659132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3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C87821F-E7A4-8237-45CC-922BBB9657BD}"/>
                </a:ext>
              </a:extLst>
            </p:cNvPr>
            <p:cNvSpPr txBox="1"/>
            <p:nvPr/>
          </p:nvSpPr>
          <p:spPr>
            <a:xfrm>
              <a:off x="3140121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4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D520BC2-E599-86E2-C7BD-89596AA0F1D7}"/>
                </a:ext>
              </a:extLst>
            </p:cNvPr>
            <p:cNvSpPr txBox="1"/>
            <p:nvPr/>
          </p:nvSpPr>
          <p:spPr>
            <a:xfrm>
              <a:off x="353922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5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182C9E0-1759-75AD-F64B-01352AEE6DEF}"/>
                </a:ext>
              </a:extLst>
            </p:cNvPr>
            <p:cNvSpPr txBox="1"/>
            <p:nvPr/>
          </p:nvSpPr>
          <p:spPr>
            <a:xfrm>
              <a:off x="196000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44745E1-EDD2-0616-A061-768BC9493EAC}"/>
                </a:ext>
              </a:extLst>
            </p:cNvPr>
            <p:cNvSpPr txBox="1"/>
            <p:nvPr/>
          </p:nvSpPr>
          <p:spPr>
            <a:xfrm>
              <a:off x="2299206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9B3D07F-0ACB-1103-C8EC-11184A5E76AF}"/>
                </a:ext>
              </a:extLst>
            </p:cNvPr>
            <p:cNvSpPr txBox="1"/>
            <p:nvPr/>
          </p:nvSpPr>
          <p:spPr>
            <a:xfrm>
              <a:off x="2638404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D002554-B986-CAF0-00A9-17A0B2CB112B}"/>
                </a:ext>
              </a:extLst>
            </p:cNvPr>
            <p:cNvSpPr txBox="1"/>
            <p:nvPr/>
          </p:nvSpPr>
          <p:spPr>
            <a:xfrm>
              <a:off x="2977601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BCE5EAF-AFEE-7F97-3E7A-CF1A2BD97473}"/>
                </a:ext>
              </a:extLst>
            </p:cNvPr>
            <p:cNvSpPr txBox="1"/>
            <p:nvPr/>
          </p:nvSpPr>
          <p:spPr>
            <a:xfrm>
              <a:off x="331679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A5B6105-6655-8D31-AC75-D23930B5DB90}"/>
                </a:ext>
              </a:extLst>
            </p:cNvPr>
            <p:cNvCxnSpPr>
              <a:cxnSpLocks/>
            </p:cNvCxnSpPr>
            <p:nvPr/>
          </p:nvCxnSpPr>
          <p:spPr>
            <a:xfrm>
              <a:off x="2194275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15D5089-30D9-7046-D318-350584F94A92}"/>
                </a:ext>
              </a:extLst>
            </p:cNvPr>
            <p:cNvCxnSpPr>
              <a:cxnSpLocks/>
            </p:cNvCxnSpPr>
            <p:nvPr/>
          </p:nvCxnSpPr>
          <p:spPr>
            <a:xfrm>
              <a:off x="2532883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3EF5FE37-A006-29D3-3168-FDDB1CF3E0B0}"/>
                </a:ext>
              </a:extLst>
            </p:cNvPr>
            <p:cNvCxnSpPr>
              <a:cxnSpLocks/>
            </p:cNvCxnSpPr>
            <p:nvPr/>
          </p:nvCxnSpPr>
          <p:spPr>
            <a:xfrm>
              <a:off x="2871491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750E873-36BD-9BA4-EFB5-6CB31886F724}"/>
                </a:ext>
              </a:extLst>
            </p:cNvPr>
            <p:cNvCxnSpPr>
              <a:cxnSpLocks/>
            </p:cNvCxnSpPr>
            <p:nvPr/>
          </p:nvCxnSpPr>
          <p:spPr>
            <a:xfrm>
              <a:off x="3210099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37FEF6A-AF28-634D-FD08-C8942F867BBB}"/>
                </a:ext>
              </a:extLst>
            </p:cNvPr>
            <p:cNvCxnSpPr>
              <a:cxnSpLocks/>
            </p:cNvCxnSpPr>
            <p:nvPr/>
          </p:nvCxnSpPr>
          <p:spPr>
            <a:xfrm>
              <a:off x="3548708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4B53BBC-EE49-7B13-904E-233A5CFB55F7}"/>
              </a:ext>
            </a:extLst>
          </p:cNvPr>
          <p:cNvGrpSpPr/>
          <p:nvPr/>
        </p:nvGrpSpPr>
        <p:grpSpPr>
          <a:xfrm>
            <a:off x="997769" y="3505415"/>
            <a:ext cx="8579367" cy="1768852"/>
            <a:chOff x="997769" y="1325563"/>
            <a:chExt cx="8579367" cy="1768852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0D8E4D5E-CE72-4645-047A-334810E7462A}"/>
                </a:ext>
              </a:extLst>
            </p:cNvPr>
            <p:cNvGrpSpPr/>
            <p:nvPr/>
          </p:nvGrpSpPr>
          <p:grpSpPr>
            <a:xfrm>
              <a:off x="997769" y="1325563"/>
              <a:ext cx="6691614" cy="954239"/>
              <a:chOff x="451504" y="3781306"/>
              <a:chExt cx="6691614" cy="954239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E2CF9499-E160-8BE8-62F9-AFBCA29068BC}"/>
                  </a:ext>
                </a:extLst>
              </p:cNvPr>
              <p:cNvGrpSpPr/>
              <p:nvPr/>
            </p:nvGrpSpPr>
            <p:grpSpPr>
              <a:xfrm>
                <a:off x="451504" y="3781306"/>
                <a:ext cx="3963812" cy="954239"/>
                <a:chOff x="451504" y="3781306"/>
                <a:chExt cx="3963812" cy="954239"/>
              </a:xfrm>
            </p:grpSpPr>
            <p:sp>
              <p:nvSpPr>
                <p:cNvPr id="100" name="TextBox 99">
                  <a:extLst>
                    <a:ext uri="{FF2B5EF4-FFF2-40B4-BE49-F238E27FC236}">
                      <a16:creationId xmlns:a16="http://schemas.microsoft.com/office/drawing/2014/main" id="{F0CF5F05-2223-19BC-4E5C-338DA90CC050}"/>
                    </a:ext>
                  </a:extLst>
                </p:cNvPr>
                <p:cNvSpPr txBox="1"/>
                <p:nvPr/>
              </p:nvSpPr>
              <p:spPr>
                <a:xfrm>
                  <a:off x="2005618" y="3933208"/>
                  <a:ext cx="1150652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Data flow</a:t>
                  </a:r>
                </a:p>
              </p:txBody>
            </p:sp>
            <p:grpSp>
              <p:nvGrpSpPr>
                <p:cNvPr id="101" name="Group 100">
                  <a:extLst>
                    <a:ext uri="{FF2B5EF4-FFF2-40B4-BE49-F238E27FC236}">
                      <a16:creationId xmlns:a16="http://schemas.microsoft.com/office/drawing/2014/main" id="{4404C90A-EF09-69AA-B035-BA4DFF39B0C5}"/>
                    </a:ext>
                  </a:extLst>
                </p:cNvPr>
                <p:cNvGrpSpPr/>
                <p:nvPr/>
              </p:nvGrpSpPr>
              <p:grpSpPr>
                <a:xfrm>
                  <a:off x="451504" y="3944083"/>
                  <a:ext cx="3963812" cy="791462"/>
                  <a:chOff x="937057" y="1544882"/>
                  <a:chExt cx="3963812" cy="791462"/>
                </a:xfrm>
              </p:grpSpPr>
              <p:pic>
                <p:nvPicPr>
                  <p:cNvPr id="109" name="Picture 2" descr="Bruker (@bruker) / X">
                    <a:extLst>
                      <a:ext uri="{FF2B5EF4-FFF2-40B4-BE49-F238E27FC236}">
                        <a16:creationId xmlns:a16="http://schemas.microsoft.com/office/drawing/2014/main" id="{1E251633-7DA5-700A-1761-548B0E622F91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937057" y="1544882"/>
                    <a:ext cx="788790" cy="788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110" name="Picture 4" descr="MATLAB - Wikipedia">
                    <a:extLst>
                      <a:ext uri="{FF2B5EF4-FFF2-40B4-BE49-F238E27FC236}">
                        <a16:creationId xmlns:a16="http://schemas.microsoft.com/office/drawing/2014/main" id="{BE8EC11E-2166-40E1-7B26-DB93E0B763D3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4025377" y="1553205"/>
                    <a:ext cx="875492" cy="78313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F948DDDA-E133-B557-4D1D-0AC60026634A}"/>
                    </a:ext>
                  </a:extLst>
                </p:cNvPr>
                <p:cNvGrpSpPr/>
                <p:nvPr/>
              </p:nvGrpSpPr>
              <p:grpSpPr>
                <a:xfrm>
                  <a:off x="1337225" y="4210207"/>
                  <a:ext cx="2189866" cy="246221"/>
                  <a:chOff x="1337225" y="4210207"/>
                  <a:chExt cx="2189866" cy="246221"/>
                </a:xfrm>
              </p:grpSpPr>
              <p:sp>
                <p:nvSpPr>
                  <p:cNvPr id="104" name="Arrow: Right 103">
                    <a:extLst>
                      <a:ext uri="{FF2B5EF4-FFF2-40B4-BE49-F238E27FC236}">
                        <a16:creationId xmlns:a16="http://schemas.microsoft.com/office/drawing/2014/main" id="{B009C80A-E1DF-9970-79E6-759F09EE5F96}"/>
                      </a:ext>
                    </a:extLst>
                  </p:cNvPr>
                  <p:cNvSpPr/>
                  <p:nvPr/>
                </p:nvSpPr>
                <p:spPr>
                  <a:xfrm>
                    <a:off x="1337225" y="4210207"/>
                    <a:ext cx="337169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5" name="Arrow: Right 104">
                    <a:extLst>
                      <a:ext uri="{FF2B5EF4-FFF2-40B4-BE49-F238E27FC236}">
                        <a16:creationId xmlns:a16="http://schemas.microsoft.com/office/drawing/2014/main" id="{CA382ED1-9E22-F91F-EBCB-1F27D5931499}"/>
                      </a:ext>
                    </a:extLst>
                  </p:cNvPr>
                  <p:cNvSpPr/>
                  <p:nvPr/>
                </p:nvSpPr>
                <p:spPr>
                  <a:xfrm>
                    <a:off x="1676814" y="4210207"/>
                    <a:ext cx="532901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7" name="Arrow: Right 106">
                    <a:extLst>
                      <a:ext uri="{FF2B5EF4-FFF2-40B4-BE49-F238E27FC236}">
                        <a16:creationId xmlns:a16="http://schemas.microsoft.com/office/drawing/2014/main" id="{73EFBD58-E8B9-F30D-18A2-060A4631D168}"/>
                      </a:ext>
                    </a:extLst>
                  </p:cNvPr>
                  <p:cNvSpPr/>
                  <p:nvPr/>
                </p:nvSpPr>
                <p:spPr>
                  <a:xfrm>
                    <a:off x="2640548" y="4210207"/>
                    <a:ext cx="337170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Arrow: Right 107">
                    <a:extLst>
                      <a:ext uri="{FF2B5EF4-FFF2-40B4-BE49-F238E27FC236}">
                        <a16:creationId xmlns:a16="http://schemas.microsoft.com/office/drawing/2014/main" id="{02CCDC11-CAFE-140A-E62A-368226750FC4}"/>
                      </a:ext>
                    </a:extLst>
                  </p:cNvPr>
                  <p:cNvSpPr/>
                  <p:nvPr/>
                </p:nvSpPr>
                <p:spPr>
                  <a:xfrm>
                    <a:off x="2970029" y="4210207"/>
                    <a:ext cx="557062" cy="246221"/>
                  </a:xfrm>
                  <a:prstGeom prst="rightArrow">
                    <a:avLst/>
                  </a:prstGeom>
                  <a:gradFill>
                    <a:gsLst>
                      <a:gs pos="0">
                        <a:srgbClr val="336CBE"/>
                      </a:gs>
                      <a:gs pos="100000">
                        <a:srgbClr val="802010"/>
                      </a:gs>
                    </a:gsLst>
                    <a:lin ang="0" scaled="0"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D3644A36-AB54-AB4D-2FFE-4EF53A01A692}"/>
                    </a:ext>
                  </a:extLst>
                </p:cNvPr>
                <p:cNvSpPr txBox="1"/>
                <p:nvPr/>
              </p:nvSpPr>
              <p:spPr>
                <a:xfrm>
                  <a:off x="1559241" y="3781306"/>
                  <a:ext cx="2043406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000" dirty="0">
                      <a:solidFill>
                        <a:srgbClr val="0070C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Pause for SLM</a:t>
                  </a:r>
                </a:p>
              </p:txBody>
            </p:sp>
          </p:grpSp>
          <p:pic>
            <p:nvPicPr>
              <p:cNvPr id="99" name="Picture 2">
                <a:extLst>
                  <a:ext uri="{FF2B5EF4-FFF2-40B4-BE49-F238E27FC236}">
                    <a16:creationId xmlns:a16="http://schemas.microsoft.com/office/drawing/2014/main" id="{D30B0B3E-66BB-DC45-5A99-4C39490375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11598" y="4138713"/>
                <a:ext cx="731520" cy="52835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426A2DCA-C141-FDA9-E068-306B64152C7B}"/>
                </a:ext>
              </a:extLst>
            </p:cNvPr>
            <p:cNvGrpSpPr/>
            <p:nvPr/>
          </p:nvGrpSpPr>
          <p:grpSpPr>
            <a:xfrm>
              <a:off x="5157462" y="1767612"/>
              <a:ext cx="1669549" cy="246221"/>
              <a:chOff x="5557997" y="1765121"/>
              <a:chExt cx="1669549" cy="246221"/>
            </a:xfrm>
          </p:grpSpPr>
          <p:sp>
            <p:nvSpPr>
              <p:cNvPr id="93" name="Arrow: Right 92">
                <a:extLst>
                  <a:ext uri="{FF2B5EF4-FFF2-40B4-BE49-F238E27FC236}">
                    <a16:creationId xmlns:a16="http://schemas.microsoft.com/office/drawing/2014/main" id="{ECE1510D-AE7C-0EB4-388B-D81030ACD6FD}"/>
                  </a:ext>
                </a:extLst>
              </p:cNvPr>
              <p:cNvSpPr/>
              <p:nvPr/>
            </p:nvSpPr>
            <p:spPr>
              <a:xfrm>
                <a:off x="555799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Arrow: Right 93">
                <a:extLst>
                  <a:ext uri="{FF2B5EF4-FFF2-40B4-BE49-F238E27FC236}">
                    <a16:creationId xmlns:a16="http://schemas.microsoft.com/office/drawing/2014/main" id="{5E1239E2-A5E8-ACE2-CF87-1733927A80CA}"/>
                  </a:ext>
                </a:extLst>
              </p:cNvPr>
              <p:cNvSpPr/>
              <p:nvPr/>
            </p:nvSpPr>
            <p:spPr>
              <a:xfrm>
                <a:off x="5895166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Arrow: Right 94">
                <a:extLst>
                  <a:ext uri="{FF2B5EF4-FFF2-40B4-BE49-F238E27FC236}">
                    <a16:creationId xmlns:a16="http://schemas.microsoft.com/office/drawing/2014/main" id="{FDDD806E-263C-4F10-1D00-C650E22DEF0D}"/>
                  </a:ext>
                </a:extLst>
              </p:cNvPr>
              <p:cNvSpPr/>
              <p:nvPr/>
            </p:nvSpPr>
            <p:spPr>
              <a:xfrm>
                <a:off x="622418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Arrow: Right 95">
                <a:extLst>
                  <a:ext uri="{FF2B5EF4-FFF2-40B4-BE49-F238E27FC236}">
                    <a16:creationId xmlns:a16="http://schemas.microsoft.com/office/drawing/2014/main" id="{70304EE6-C046-0D90-BC54-B4366E9DBBB2}"/>
                  </a:ext>
                </a:extLst>
              </p:cNvPr>
              <p:cNvSpPr/>
              <p:nvPr/>
            </p:nvSpPr>
            <p:spPr>
              <a:xfrm>
                <a:off x="6553208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Arrow: Right 96">
                <a:extLst>
                  <a:ext uri="{FF2B5EF4-FFF2-40B4-BE49-F238E27FC236}">
                    <a16:creationId xmlns:a16="http://schemas.microsoft.com/office/drawing/2014/main" id="{83A9DD08-4B05-0825-492F-5B35A9CA65C9}"/>
                  </a:ext>
                </a:extLst>
              </p:cNvPr>
              <p:cNvSpPr/>
              <p:nvPr/>
            </p:nvSpPr>
            <p:spPr>
              <a:xfrm>
                <a:off x="6890377" y="1765121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802010"/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50B08C0-DDFF-99A7-E064-7DC700210E21}"/>
                </a:ext>
              </a:extLst>
            </p:cNvPr>
            <p:cNvSpPr txBox="1"/>
            <p:nvPr/>
          </p:nvSpPr>
          <p:spPr>
            <a:xfrm>
              <a:off x="5073686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46B9F08-7B86-4C29-346C-FFA6D5EDAF6B}"/>
                </a:ext>
              </a:extLst>
            </p:cNvPr>
            <p:cNvSpPr txBox="1"/>
            <p:nvPr/>
          </p:nvSpPr>
          <p:spPr>
            <a:xfrm>
              <a:off x="5429538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D9A777E-D432-3028-2228-3885AF9BC47D}"/>
                </a:ext>
              </a:extLst>
            </p:cNvPr>
            <p:cNvSpPr txBox="1"/>
            <p:nvPr/>
          </p:nvSpPr>
          <p:spPr>
            <a:xfrm>
              <a:off x="5760563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D7DFDC4E-E4D8-5A57-F463-9B1B2BD8FAA2}"/>
                </a:ext>
              </a:extLst>
            </p:cNvPr>
            <p:cNvSpPr txBox="1"/>
            <p:nvPr/>
          </p:nvSpPr>
          <p:spPr>
            <a:xfrm>
              <a:off x="6089584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C9E2E39-4DB2-1D98-1F34-143660803F05}"/>
                </a:ext>
              </a:extLst>
            </p:cNvPr>
            <p:cNvSpPr txBox="1"/>
            <p:nvPr/>
          </p:nvSpPr>
          <p:spPr>
            <a:xfrm>
              <a:off x="6418605" y="2013833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5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7835D0F-7AD7-20A8-0355-99A993DB62E4}"/>
                </a:ext>
              </a:extLst>
            </p:cNvPr>
            <p:cNvSpPr txBox="1"/>
            <p:nvPr/>
          </p:nvSpPr>
          <p:spPr>
            <a:xfrm>
              <a:off x="8251087" y="1577814"/>
              <a:ext cx="97844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pc="-50" dirty="0"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SLM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014D52B-B410-7AD3-5849-7563E53E29A4}"/>
                </a:ext>
              </a:extLst>
            </p:cNvPr>
            <p:cNvSpPr txBox="1"/>
            <p:nvPr/>
          </p:nvSpPr>
          <p:spPr>
            <a:xfrm>
              <a:off x="3902527" y="2632750"/>
              <a:ext cx="567460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b="0" i="0" dirty="0"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Redundant data detected, clean the buffer; Pause the data processing till new data coming.  </a:t>
              </a:r>
              <a:endParaRPr lang="en-US" sz="1200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C9CFB1AE-BC6A-CEC4-0B0C-A94EAB7B9A2E}"/>
                </a:ext>
              </a:extLst>
            </p:cNvPr>
            <p:cNvSpPr txBox="1"/>
            <p:nvPr/>
          </p:nvSpPr>
          <p:spPr>
            <a:xfrm>
              <a:off x="1806735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1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7E037D6-D65C-A393-6535-3F9061E1891E}"/>
                </a:ext>
              </a:extLst>
            </p:cNvPr>
            <p:cNvSpPr txBox="1"/>
            <p:nvPr/>
          </p:nvSpPr>
          <p:spPr>
            <a:xfrm>
              <a:off x="217247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2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6BD5BF0-66E7-E638-6486-D7DFDCA22D7C}"/>
                </a:ext>
              </a:extLst>
            </p:cNvPr>
            <p:cNvSpPr txBox="1"/>
            <p:nvPr/>
          </p:nvSpPr>
          <p:spPr>
            <a:xfrm>
              <a:off x="3140121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3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06522CE-4F5D-1113-FFD2-74EA389732BE}"/>
                </a:ext>
              </a:extLst>
            </p:cNvPr>
            <p:cNvSpPr txBox="1"/>
            <p:nvPr/>
          </p:nvSpPr>
          <p:spPr>
            <a:xfrm>
              <a:off x="3539229" y="1975236"/>
              <a:ext cx="50983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Iterate 5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AAAD5EF-2B53-E7EE-D3BD-E454FE787A8E}"/>
                </a:ext>
              </a:extLst>
            </p:cNvPr>
            <p:cNvSpPr txBox="1"/>
            <p:nvPr/>
          </p:nvSpPr>
          <p:spPr>
            <a:xfrm>
              <a:off x="196000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1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4F69140-D9F2-57FC-8F29-96A73B812078}"/>
                </a:ext>
              </a:extLst>
            </p:cNvPr>
            <p:cNvSpPr txBox="1"/>
            <p:nvPr/>
          </p:nvSpPr>
          <p:spPr>
            <a:xfrm>
              <a:off x="2299206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2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7C5E8E97-CA20-F6CE-31C4-8EE18D3F17D5}"/>
                </a:ext>
              </a:extLst>
            </p:cNvPr>
            <p:cNvSpPr txBox="1"/>
            <p:nvPr/>
          </p:nvSpPr>
          <p:spPr>
            <a:xfrm>
              <a:off x="2977601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3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28829954-34F5-9A03-8E7B-34378BB362AD}"/>
                </a:ext>
              </a:extLst>
            </p:cNvPr>
            <p:cNvSpPr txBox="1"/>
            <p:nvPr/>
          </p:nvSpPr>
          <p:spPr>
            <a:xfrm>
              <a:off x="3316799" y="2212415"/>
              <a:ext cx="450001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Frame 4</a:t>
              </a:r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8D4F45D-1468-001B-C4E5-FC99DF8904BD}"/>
                </a:ext>
              </a:extLst>
            </p:cNvPr>
            <p:cNvCxnSpPr>
              <a:cxnSpLocks/>
            </p:cNvCxnSpPr>
            <p:nvPr/>
          </p:nvCxnSpPr>
          <p:spPr>
            <a:xfrm>
              <a:off x="2194275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F2699E84-A014-834B-9EF9-419D5A549A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24206" y="1655871"/>
              <a:ext cx="8677" cy="1335981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04FAD31E-B0D5-8CAA-1ECA-384C71DD634D}"/>
                </a:ext>
              </a:extLst>
            </p:cNvPr>
            <p:cNvCxnSpPr>
              <a:cxnSpLocks/>
            </p:cNvCxnSpPr>
            <p:nvPr/>
          </p:nvCxnSpPr>
          <p:spPr>
            <a:xfrm>
              <a:off x="3186347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D85871B3-DF9E-F9E5-B1F3-973A90BB70E0}"/>
                </a:ext>
              </a:extLst>
            </p:cNvPr>
            <p:cNvCxnSpPr>
              <a:cxnSpLocks/>
            </p:cNvCxnSpPr>
            <p:nvPr/>
          </p:nvCxnSpPr>
          <p:spPr>
            <a:xfrm>
              <a:off x="3519018" y="1655871"/>
              <a:ext cx="0" cy="595358"/>
            </a:xfrm>
            <a:prstGeom prst="line">
              <a:avLst/>
            </a:prstGeom>
            <a:ln w="19050">
              <a:solidFill>
                <a:srgbClr val="FFC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298C224-6AEC-78C0-40EC-3BC51B72118B}"/>
              </a:ext>
            </a:extLst>
          </p:cNvPr>
          <p:cNvCxnSpPr>
            <a:cxnSpLocks/>
          </p:cNvCxnSpPr>
          <p:nvPr/>
        </p:nvCxnSpPr>
        <p:spPr>
          <a:xfrm>
            <a:off x="2749207" y="3850946"/>
            <a:ext cx="6773" cy="1320758"/>
          </a:xfrm>
          <a:prstGeom prst="line">
            <a:avLst/>
          </a:prstGeom>
          <a:ln w="19050">
            <a:solidFill>
              <a:srgbClr val="D41C9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8510328C-5D7F-D06E-02EB-22D76F066E04}"/>
              </a:ext>
            </a:extLst>
          </p:cNvPr>
          <p:cNvCxnSpPr>
            <a:cxnSpLocks/>
          </p:cNvCxnSpPr>
          <p:nvPr/>
        </p:nvCxnSpPr>
        <p:spPr>
          <a:xfrm>
            <a:off x="2526008" y="4937672"/>
            <a:ext cx="244000" cy="0"/>
          </a:xfrm>
          <a:prstGeom prst="straightConnector1">
            <a:avLst/>
          </a:prstGeom>
          <a:ln>
            <a:solidFill>
              <a:srgbClr val="D41C9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A57780C-0572-FF2D-5D50-0C2CE52114AD}"/>
              </a:ext>
            </a:extLst>
          </p:cNvPr>
          <p:cNvCxnSpPr>
            <a:cxnSpLocks/>
          </p:cNvCxnSpPr>
          <p:nvPr/>
        </p:nvCxnSpPr>
        <p:spPr>
          <a:xfrm>
            <a:off x="3523983" y="4933230"/>
            <a:ext cx="244000" cy="0"/>
          </a:xfrm>
          <a:prstGeom prst="straightConnector1">
            <a:avLst/>
          </a:prstGeom>
          <a:ln>
            <a:solidFill>
              <a:srgbClr val="D41C9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748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Rectangle 2244">
            <a:extLst>
              <a:ext uri="{FF2B5EF4-FFF2-40B4-BE49-F238E27FC236}">
                <a16:creationId xmlns:a16="http://schemas.microsoft.com/office/drawing/2014/main" id="{1433B298-6AC4-D8B2-6A0D-0780E26D2E92}"/>
              </a:ext>
            </a:extLst>
          </p:cNvPr>
          <p:cNvSpPr/>
          <p:nvPr/>
        </p:nvSpPr>
        <p:spPr>
          <a:xfrm>
            <a:off x="674948" y="1110615"/>
            <a:ext cx="2469235" cy="133582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7" name="Rectangle 2256">
            <a:extLst>
              <a:ext uri="{FF2B5EF4-FFF2-40B4-BE49-F238E27FC236}">
                <a16:creationId xmlns:a16="http://schemas.microsoft.com/office/drawing/2014/main" id="{683394CF-987E-D952-B40C-D8F46532EAC8}"/>
              </a:ext>
            </a:extLst>
          </p:cNvPr>
          <p:cNvSpPr/>
          <p:nvPr/>
        </p:nvSpPr>
        <p:spPr>
          <a:xfrm>
            <a:off x="3771361" y="1112276"/>
            <a:ext cx="3389138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C00000">
                  <a:alpha val="5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8" name="Rectangle 2257">
            <a:extLst>
              <a:ext uri="{FF2B5EF4-FFF2-40B4-BE49-F238E27FC236}">
                <a16:creationId xmlns:a16="http://schemas.microsoft.com/office/drawing/2014/main" id="{4AC46727-1043-7DD4-525B-51C385FD7B42}"/>
              </a:ext>
            </a:extLst>
          </p:cNvPr>
          <p:cNvSpPr/>
          <p:nvPr/>
        </p:nvSpPr>
        <p:spPr>
          <a:xfrm>
            <a:off x="7770390" y="1106260"/>
            <a:ext cx="3927887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70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8C743F31-D091-8B22-D6D3-9C52E56528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575323" y="2586970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9351852" y="3127461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4169010" y="3187392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501509" y="3193896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270" y="2593066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376" y="156675"/>
            <a:ext cx="836719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Experimental Design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686186" y="2528214"/>
            <a:ext cx="874929" cy="749940"/>
          </a:xfrm>
          <a:prstGeom prst="round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2p Imaging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1191077" y="3050447"/>
            <a:ext cx="126150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Bruker_PrairieLink</a:t>
            </a:r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2391415" y="2528214"/>
            <a:ext cx="752768" cy="749940"/>
          </a:xfrm>
          <a:prstGeom prst="round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3145648" y="2796085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771360" y="2541076"/>
            <a:ext cx="1310309" cy="749940"/>
          </a:xfrm>
          <a:prstGeom prst="roundRect">
            <a:avLst/>
          </a:prstGeom>
          <a:noFill/>
          <a:ln w="1905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656321" y="3055847"/>
            <a:ext cx="16227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Bruker_PVLinkExcuteFolder</a:t>
            </a:r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5081476" y="2796085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5018055" y="4556472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769351" y="2522688"/>
            <a:ext cx="1651087" cy="749940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2P imaging + Holographic photo-stimulation and whisker 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8977258" y="3040870"/>
            <a:ext cx="17557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Bruker_PVLinkExcuteFolder</a:t>
            </a:r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8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715041" y="2541452"/>
            <a:ext cx="1452389" cy="749940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Quick analysis</a:t>
            </a:r>
          </a:p>
          <a:p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the SLM parameters for each single cell</a:t>
            </a:r>
          </a:p>
          <a:p>
            <a:pPr algn="ctr"/>
            <a:endParaRPr lang="en-US" sz="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B58EA22-1F9A-D08D-EA5D-023B846092F3}"/>
              </a:ext>
            </a:extLst>
          </p:cNvPr>
          <p:cNvGrpSpPr>
            <a:grpSpLocks noChangeAspect="1"/>
          </p:cNvGrpSpPr>
          <p:nvPr/>
        </p:nvGrpSpPr>
        <p:grpSpPr>
          <a:xfrm>
            <a:off x="569133" y="3969741"/>
            <a:ext cx="2847205" cy="1594329"/>
            <a:chOff x="2088311" y="1883434"/>
            <a:chExt cx="8131304" cy="455323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C394C46-CD58-6A00-A2AC-62271D588F0E}"/>
                </a:ext>
              </a:extLst>
            </p:cNvPr>
            <p:cNvGrpSpPr/>
            <p:nvPr/>
          </p:nvGrpSpPr>
          <p:grpSpPr>
            <a:xfrm>
              <a:off x="5458801" y="3386171"/>
              <a:ext cx="1276943" cy="1859229"/>
              <a:chOff x="6982158" y="2960846"/>
              <a:chExt cx="1276943" cy="1859229"/>
            </a:xfrm>
          </p:grpSpPr>
          <p:grpSp>
            <p:nvGrpSpPr>
              <p:cNvPr id="1043" name="Group 1042">
                <a:extLst>
                  <a:ext uri="{FF2B5EF4-FFF2-40B4-BE49-F238E27FC236}">
                    <a16:creationId xmlns:a16="http://schemas.microsoft.com/office/drawing/2014/main" id="{8CC3864E-CBAB-E064-E045-DD25B9F18A10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982158" y="2960846"/>
                <a:ext cx="1276943" cy="1859229"/>
                <a:chOff x="4389197" y="2412115"/>
                <a:chExt cx="2064123" cy="2435598"/>
              </a:xfrm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094" name="Can 3">
                  <a:extLst>
                    <a:ext uri="{FF2B5EF4-FFF2-40B4-BE49-F238E27FC236}">
                      <a16:creationId xmlns:a16="http://schemas.microsoft.com/office/drawing/2014/main" id="{3A90F586-6827-B7BA-E63F-C2BDA91C1EEF}"/>
                    </a:ext>
                  </a:extLst>
                </p:cNvPr>
                <p:cNvSpPr/>
                <p:nvPr/>
              </p:nvSpPr>
              <p:spPr>
                <a:xfrm rot="5400000">
                  <a:off x="4203460" y="2597852"/>
                  <a:ext cx="2435598" cy="2064123"/>
                </a:xfrm>
                <a:prstGeom prst="can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95" name="Oval 2094">
                  <a:extLst>
                    <a:ext uri="{FF2B5EF4-FFF2-40B4-BE49-F238E27FC236}">
                      <a16:creationId xmlns:a16="http://schemas.microsoft.com/office/drawing/2014/main" id="{D812A94C-C2CC-1D54-DC5F-A00E7AA79A5D}"/>
                    </a:ext>
                  </a:extLst>
                </p:cNvPr>
                <p:cNvSpPr/>
                <p:nvPr/>
              </p:nvSpPr>
              <p:spPr>
                <a:xfrm>
                  <a:off x="5989399" y="2479349"/>
                  <a:ext cx="411402" cy="2294357"/>
                </a:xfrm>
                <a:prstGeom prst="ellips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2096" name="Straight Connector 2095">
                  <a:extLst>
                    <a:ext uri="{FF2B5EF4-FFF2-40B4-BE49-F238E27FC236}">
                      <a16:creationId xmlns:a16="http://schemas.microsoft.com/office/drawing/2014/main" id="{868B37B1-2A20-773C-C88B-C7EC020C1FC5}"/>
                    </a:ext>
                  </a:extLst>
                </p:cNvPr>
                <p:cNvCxnSpPr>
                  <a:cxnSpLocks/>
                  <a:stCxn id="2095" idx="1"/>
                  <a:endCxn id="2095" idx="5"/>
                </p:cNvCxnSpPr>
                <p:nvPr/>
              </p:nvCxnSpPr>
              <p:spPr>
                <a:xfrm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7" name="Straight Connector 2096">
                  <a:extLst>
                    <a:ext uri="{FF2B5EF4-FFF2-40B4-BE49-F238E27FC236}">
                      <a16:creationId xmlns:a16="http://schemas.microsoft.com/office/drawing/2014/main" id="{3229AF0A-84D7-1660-93AD-470E8CF04A1C}"/>
                    </a:ext>
                  </a:extLst>
                </p:cNvPr>
                <p:cNvCxnSpPr>
                  <a:cxnSpLocks/>
                  <a:stCxn id="2095" idx="7"/>
                  <a:endCxn id="2095" idx="3"/>
                </p:cNvCxnSpPr>
                <p:nvPr/>
              </p:nvCxnSpPr>
              <p:spPr>
                <a:xfrm flipH="1"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8" name="Straight Connector 2097">
                  <a:extLst>
                    <a:ext uri="{FF2B5EF4-FFF2-40B4-BE49-F238E27FC236}">
                      <a16:creationId xmlns:a16="http://schemas.microsoft.com/office/drawing/2014/main" id="{725524B2-C0C5-4651-3F62-CFC921ACC200}"/>
                    </a:ext>
                  </a:extLst>
                </p:cNvPr>
                <p:cNvCxnSpPr>
                  <a:cxnSpLocks/>
                  <a:stCxn id="2095" idx="0"/>
                  <a:endCxn id="2095" idx="4"/>
                </p:cNvCxnSpPr>
                <p:nvPr/>
              </p:nvCxnSpPr>
              <p:spPr>
                <a:xfrm>
                  <a:off x="6195100" y="2479349"/>
                  <a:ext cx="0" cy="2294357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52" name="Rounded Rectangle 42">
                <a:extLst>
                  <a:ext uri="{FF2B5EF4-FFF2-40B4-BE49-F238E27FC236}">
                    <a16:creationId xmlns:a16="http://schemas.microsoft.com/office/drawing/2014/main" id="{8CD43C07-20EB-1128-655B-3E1DBCA32B71}"/>
                  </a:ext>
                </a:extLst>
              </p:cNvPr>
              <p:cNvSpPr/>
              <p:nvPr/>
            </p:nvSpPr>
            <p:spPr>
              <a:xfrm>
                <a:off x="7120043" y="299748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3" name="Rounded Rectangle 115">
                <a:extLst>
                  <a:ext uri="{FF2B5EF4-FFF2-40B4-BE49-F238E27FC236}">
                    <a16:creationId xmlns:a16="http://schemas.microsoft.com/office/drawing/2014/main" id="{5601B73B-E34D-AA56-D8E9-E1D63489DFBD}"/>
                  </a:ext>
                </a:extLst>
              </p:cNvPr>
              <p:cNvSpPr/>
              <p:nvPr/>
            </p:nvSpPr>
            <p:spPr>
              <a:xfrm>
                <a:off x="7088147" y="310115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4" name="Rounded Rectangle 116">
                <a:extLst>
                  <a:ext uri="{FF2B5EF4-FFF2-40B4-BE49-F238E27FC236}">
                    <a16:creationId xmlns:a16="http://schemas.microsoft.com/office/drawing/2014/main" id="{B685D5DB-C37E-8C80-C7B4-B4ADCAF246E8}"/>
                  </a:ext>
                </a:extLst>
              </p:cNvPr>
              <p:cNvSpPr/>
              <p:nvPr/>
            </p:nvSpPr>
            <p:spPr>
              <a:xfrm>
                <a:off x="7066883" y="320483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5" name="Rounded Rectangle 117">
                <a:extLst>
                  <a:ext uri="{FF2B5EF4-FFF2-40B4-BE49-F238E27FC236}">
                    <a16:creationId xmlns:a16="http://schemas.microsoft.com/office/drawing/2014/main" id="{2A7F085A-D90B-B22C-3BA8-FC4394311AE8}"/>
                  </a:ext>
                </a:extLst>
              </p:cNvPr>
              <p:cNvSpPr/>
              <p:nvPr/>
            </p:nvSpPr>
            <p:spPr>
              <a:xfrm>
                <a:off x="7040303" y="330850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6" name="Rounded Rectangle 118">
                <a:extLst>
                  <a:ext uri="{FF2B5EF4-FFF2-40B4-BE49-F238E27FC236}">
                    <a16:creationId xmlns:a16="http://schemas.microsoft.com/office/drawing/2014/main" id="{02D05582-0398-1593-0295-AB7F83B080AD}"/>
                  </a:ext>
                </a:extLst>
              </p:cNvPr>
              <p:cNvSpPr/>
              <p:nvPr/>
            </p:nvSpPr>
            <p:spPr>
              <a:xfrm>
                <a:off x="7029667" y="341218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7" name="Rounded Rectangle 119">
                <a:extLst>
                  <a:ext uri="{FF2B5EF4-FFF2-40B4-BE49-F238E27FC236}">
                    <a16:creationId xmlns:a16="http://schemas.microsoft.com/office/drawing/2014/main" id="{87FE1CAF-C1E9-FA45-563C-616C07C3A5F0}"/>
                  </a:ext>
                </a:extLst>
              </p:cNvPr>
              <p:cNvSpPr/>
              <p:nvPr/>
            </p:nvSpPr>
            <p:spPr>
              <a:xfrm>
                <a:off x="7013717" y="351586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59" name="Rounded Rectangle 120">
                <a:extLst>
                  <a:ext uri="{FF2B5EF4-FFF2-40B4-BE49-F238E27FC236}">
                    <a16:creationId xmlns:a16="http://schemas.microsoft.com/office/drawing/2014/main" id="{9044579A-0D32-A317-FABC-1C39F7582D95}"/>
                  </a:ext>
                </a:extLst>
              </p:cNvPr>
              <p:cNvSpPr/>
              <p:nvPr/>
            </p:nvSpPr>
            <p:spPr>
              <a:xfrm>
                <a:off x="7008402" y="361953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0" name="Rounded Rectangle 121">
                <a:extLst>
                  <a:ext uri="{FF2B5EF4-FFF2-40B4-BE49-F238E27FC236}">
                    <a16:creationId xmlns:a16="http://schemas.microsoft.com/office/drawing/2014/main" id="{630BEBBF-0426-7A59-77D2-32F7A6BCEDA3}"/>
                  </a:ext>
                </a:extLst>
              </p:cNvPr>
              <p:cNvSpPr/>
              <p:nvPr/>
            </p:nvSpPr>
            <p:spPr>
              <a:xfrm>
                <a:off x="7008401" y="382688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1" name="Rounded Rectangle 122">
                <a:extLst>
                  <a:ext uri="{FF2B5EF4-FFF2-40B4-BE49-F238E27FC236}">
                    <a16:creationId xmlns:a16="http://schemas.microsoft.com/office/drawing/2014/main" id="{E9000C76-C9A0-4693-1690-6D9C97B4588F}"/>
                  </a:ext>
                </a:extLst>
              </p:cNvPr>
              <p:cNvSpPr/>
              <p:nvPr/>
            </p:nvSpPr>
            <p:spPr>
              <a:xfrm>
                <a:off x="7013719" y="403424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2" name="Rounded Rectangle 123">
                <a:extLst>
                  <a:ext uri="{FF2B5EF4-FFF2-40B4-BE49-F238E27FC236}">
                    <a16:creationId xmlns:a16="http://schemas.microsoft.com/office/drawing/2014/main" id="{D1E53D93-F4BC-652F-5F9D-5D58EC7E3FB7}"/>
                  </a:ext>
                </a:extLst>
              </p:cNvPr>
              <p:cNvSpPr/>
              <p:nvPr/>
            </p:nvSpPr>
            <p:spPr>
              <a:xfrm>
                <a:off x="7029668" y="424159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3" name="Rounded Rectangle 126">
                <a:extLst>
                  <a:ext uri="{FF2B5EF4-FFF2-40B4-BE49-F238E27FC236}">
                    <a16:creationId xmlns:a16="http://schemas.microsoft.com/office/drawing/2014/main" id="{3D2D231E-E024-B632-4213-FD3EA645E479}"/>
                  </a:ext>
                </a:extLst>
              </p:cNvPr>
              <p:cNvSpPr/>
              <p:nvPr/>
            </p:nvSpPr>
            <p:spPr>
              <a:xfrm>
                <a:off x="7056248" y="444894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4" name="Rounded Rectangle 127">
                <a:extLst>
                  <a:ext uri="{FF2B5EF4-FFF2-40B4-BE49-F238E27FC236}">
                    <a16:creationId xmlns:a16="http://schemas.microsoft.com/office/drawing/2014/main" id="{6938A995-BDAC-FB0D-F532-1A8D6C5636EB}"/>
                  </a:ext>
                </a:extLst>
              </p:cNvPr>
              <p:cNvSpPr/>
              <p:nvPr/>
            </p:nvSpPr>
            <p:spPr>
              <a:xfrm>
                <a:off x="7082831" y="465629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5" name="Rounded Rectangle 128">
                <a:extLst>
                  <a:ext uri="{FF2B5EF4-FFF2-40B4-BE49-F238E27FC236}">
                    <a16:creationId xmlns:a16="http://schemas.microsoft.com/office/drawing/2014/main" id="{0F25AF12-EE6F-DEFB-648A-BA3C8FC13202}"/>
                  </a:ext>
                </a:extLst>
              </p:cNvPr>
              <p:cNvSpPr/>
              <p:nvPr/>
            </p:nvSpPr>
            <p:spPr>
              <a:xfrm>
                <a:off x="7008402" y="372321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6" name="Rounded Rectangle 129">
                <a:extLst>
                  <a:ext uri="{FF2B5EF4-FFF2-40B4-BE49-F238E27FC236}">
                    <a16:creationId xmlns:a16="http://schemas.microsoft.com/office/drawing/2014/main" id="{0EEFE2B1-D021-63AC-7E21-0536999A5D34}"/>
                  </a:ext>
                </a:extLst>
              </p:cNvPr>
              <p:cNvSpPr/>
              <p:nvPr/>
            </p:nvSpPr>
            <p:spPr>
              <a:xfrm>
                <a:off x="7008401" y="393056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7" name="Rounded Rectangle 131">
                <a:extLst>
                  <a:ext uri="{FF2B5EF4-FFF2-40B4-BE49-F238E27FC236}">
                    <a16:creationId xmlns:a16="http://schemas.microsoft.com/office/drawing/2014/main" id="{B0BC613D-0CC6-AE86-9CD8-472F392BBB64}"/>
                  </a:ext>
                </a:extLst>
              </p:cNvPr>
              <p:cNvSpPr/>
              <p:nvPr/>
            </p:nvSpPr>
            <p:spPr>
              <a:xfrm>
                <a:off x="7019034" y="413791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8" name="Rounded Rectangle 132">
                <a:extLst>
                  <a:ext uri="{FF2B5EF4-FFF2-40B4-BE49-F238E27FC236}">
                    <a16:creationId xmlns:a16="http://schemas.microsoft.com/office/drawing/2014/main" id="{DB1017ED-941B-9858-6113-1E607CEB4C4E}"/>
                  </a:ext>
                </a:extLst>
              </p:cNvPr>
              <p:cNvSpPr/>
              <p:nvPr/>
            </p:nvSpPr>
            <p:spPr>
              <a:xfrm>
                <a:off x="7034982" y="434526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69" name="Rounded Rectangle 133">
                <a:extLst>
                  <a:ext uri="{FF2B5EF4-FFF2-40B4-BE49-F238E27FC236}">
                    <a16:creationId xmlns:a16="http://schemas.microsoft.com/office/drawing/2014/main" id="{6A8778C5-0825-2292-B1BA-C8832F16C412}"/>
                  </a:ext>
                </a:extLst>
              </p:cNvPr>
              <p:cNvSpPr/>
              <p:nvPr/>
            </p:nvSpPr>
            <p:spPr>
              <a:xfrm>
                <a:off x="7066882" y="455262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0" name="Rounded Rectangle 134">
                <a:extLst>
                  <a:ext uri="{FF2B5EF4-FFF2-40B4-BE49-F238E27FC236}">
                    <a16:creationId xmlns:a16="http://schemas.microsoft.com/office/drawing/2014/main" id="{B78B617B-2F30-CAA0-8221-8FB39DF04FAD}"/>
                  </a:ext>
                </a:extLst>
              </p:cNvPr>
              <p:cNvSpPr/>
              <p:nvPr/>
            </p:nvSpPr>
            <p:spPr>
              <a:xfrm>
                <a:off x="7125359" y="47599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1" name="Rounded Rectangle 177">
                <a:extLst>
                  <a:ext uri="{FF2B5EF4-FFF2-40B4-BE49-F238E27FC236}">
                    <a16:creationId xmlns:a16="http://schemas.microsoft.com/office/drawing/2014/main" id="{578BC16A-46BF-83DA-C6BA-2786F070397F}"/>
                  </a:ext>
                </a:extLst>
              </p:cNvPr>
              <p:cNvSpPr/>
              <p:nvPr/>
            </p:nvSpPr>
            <p:spPr>
              <a:xfrm>
                <a:off x="7100444" y="304931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2" name="Rounded Rectangle 178">
                <a:extLst>
                  <a:ext uri="{FF2B5EF4-FFF2-40B4-BE49-F238E27FC236}">
                    <a16:creationId xmlns:a16="http://schemas.microsoft.com/office/drawing/2014/main" id="{0AF23E31-69D5-E691-20D2-417A378F66A6}"/>
                  </a:ext>
                </a:extLst>
              </p:cNvPr>
              <p:cNvSpPr/>
              <p:nvPr/>
            </p:nvSpPr>
            <p:spPr>
              <a:xfrm>
                <a:off x="7068548" y="315299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73" name="Rounded Rectangle 179">
                <a:extLst>
                  <a:ext uri="{FF2B5EF4-FFF2-40B4-BE49-F238E27FC236}">
                    <a16:creationId xmlns:a16="http://schemas.microsoft.com/office/drawing/2014/main" id="{C1F48900-C8A8-72DE-43E4-26F424D44662}"/>
                  </a:ext>
                </a:extLst>
              </p:cNvPr>
              <p:cNvSpPr/>
              <p:nvPr/>
            </p:nvSpPr>
            <p:spPr>
              <a:xfrm>
                <a:off x="7052600" y="325667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0" name="Rounded Rectangle 180">
                <a:extLst>
                  <a:ext uri="{FF2B5EF4-FFF2-40B4-BE49-F238E27FC236}">
                    <a16:creationId xmlns:a16="http://schemas.microsoft.com/office/drawing/2014/main" id="{A3DEA85C-9EBD-3AB6-A0CD-4A3FD9580EF0}"/>
                  </a:ext>
                </a:extLst>
              </p:cNvPr>
              <p:cNvSpPr/>
              <p:nvPr/>
            </p:nvSpPr>
            <p:spPr>
              <a:xfrm>
                <a:off x="7036652" y="336034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1" name="Rounded Rectangle 181">
                <a:extLst>
                  <a:ext uri="{FF2B5EF4-FFF2-40B4-BE49-F238E27FC236}">
                    <a16:creationId xmlns:a16="http://schemas.microsoft.com/office/drawing/2014/main" id="{C138E951-D819-EC0A-4CAC-95E1B975B545}"/>
                  </a:ext>
                </a:extLst>
              </p:cNvPr>
              <p:cNvSpPr/>
              <p:nvPr/>
            </p:nvSpPr>
            <p:spPr>
              <a:xfrm>
                <a:off x="7020700" y="346402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2" name="Rounded Rectangle 182">
                <a:extLst>
                  <a:ext uri="{FF2B5EF4-FFF2-40B4-BE49-F238E27FC236}">
                    <a16:creationId xmlns:a16="http://schemas.microsoft.com/office/drawing/2014/main" id="{FC03BADE-FD4E-1D7D-1948-FFBA23CB3523}"/>
                  </a:ext>
                </a:extLst>
              </p:cNvPr>
              <p:cNvSpPr/>
              <p:nvPr/>
            </p:nvSpPr>
            <p:spPr>
              <a:xfrm>
                <a:off x="7015386" y="356769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3" name="Rounded Rectangle 183">
                <a:extLst>
                  <a:ext uri="{FF2B5EF4-FFF2-40B4-BE49-F238E27FC236}">
                    <a16:creationId xmlns:a16="http://schemas.microsoft.com/office/drawing/2014/main" id="{7AE102B5-A451-C695-B759-CFAD49D7BE35}"/>
                  </a:ext>
                </a:extLst>
              </p:cNvPr>
              <p:cNvSpPr/>
              <p:nvPr/>
            </p:nvSpPr>
            <p:spPr>
              <a:xfrm>
                <a:off x="7004750" y="367137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4" name="Rounded Rectangle 184">
                <a:extLst>
                  <a:ext uri="{FF2B5EF4-FFF2-40B4-BE49-F238E27FC236}">
                    <a16:creationId xmlns:a16="http://schemas.microsoft.com/office/drawing/2014/main" id="{0FDF3F88-82C7-0600-8BF5-42ADE8BA63C8}"/>
                  </a:ext>
                </a:extLst>
              </p:cNvPr>
              <p:cNvSpPr/>
              <p:nvPr/>
            </p:nvSpPr>
            <p:spPr>
              <a:xfrm>
                <a:off x="7010067" y="387872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5" name="Rounded Rectangle 185">
                <a:extLst>
                  <a:ext uri="{FF2B5EF4-FFF2-40B4-BE49-F238E27FC236}">
                    <a16:creationId xmlns:a16="http://schemas.microsoft.com/office/drawing/2014/main" id="{419FDDD6-1748-AB0A-2046-4D173B8D624B}"/>
                  </a:ext>
                </a:extLst>
              </p:cNvPr>
              <p:cNvSpPr/>
              <p:nvPr/>
            </p:nvSpPr>
            <p:spPr>
              <a:xfrm>
                <a:off x="7020697" y="408607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6" name="Rounded Rectangle 186">
                <a:extLst>
                  <a:ext uri="{FF2B5EF4-FFF2-40B4-BE49-F238E27FC236}">
                    <a16:creationId xmlns:a16="http://schemas.microsoft.com/office/drawing/2014/main" id="{4F8FD5FF-49A6-F3A7-B738-45BA8EADD62D}"/>
                  </a:ext>
                </a:extLst>
              </p:cNvPr>
              <p:cNvSpPr/>
              <p:nvPr/>
            </p:nvSpPr>
            <p:spPr>
              <a:xfrm>
                <a:off x="7036651" y="429343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7" name="Rounded Rectangle 187">
                <a:extLst>
                  <a:ext uri="{FF2B5EF4-FFF2-40B4-BE49-F238E27FC236}">
                    <a16:creationId xmlns:a16="http://schemas.microsoft.com/office/drawing/2014/main" id="{0D6D7DCF-902C-332B-35AE-E4066256929F}"/>
                  </a:ext>
                </a:extLst>
              </p:cNvPr>
              <p:cNvSpPr/>
              <p:nvPr/>
            </p:nvSpPr>
            <p:spPr>
              <a:xfrm>
                <a:off x="7057914" y="45007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8" name="Rounded Rectangle 188">
                <a:extLst>
                  <a:ext uri="{FF2B5EF4-FFF2-40B4-BE49-F238E27FC236}">
                    <a16:creationId xmlns:a16="http://schemas.microsoft.com/office/drawing/2014/main" id="{C040E7DA-F88E-1B68-D6DA-DDBE5E9BF0F5}"/>
                  </a:ext>
                </a:extLst>
              </p:cNvPr>
              <p:cNvSpPr/>
              <p:nvPr/>
            </p:nvSpPr>
            <p:spPr>
              <a:xfrm>
                <a:off x="7100444" y="470813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89" name="Rounded Rectangle 189">
                <a:extLst>
                  <a:ext uri="{FF2B5EF4-FFF2-40B4-BE49-F238E27FC236}">
                    <a16:creationId xmlns:a16="http://schemas.microsoft.com/office/drawing/2014/main" id="{BC5DCD7E-F716-F4EF-BAFC-AC81A9B53E01}"/>
                  </a:ext>
                </a:extLst>
              </p:cNvPr>
              <p:cNvSpPr/>
              <p:nvPr/>
            </p:nvSpPr>
            <p:spPr>
              <a:xfrm>
                <a:off x="7010067" y="377505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0" name="Rounded Rectangle 190">
                <a:extLst>
                  <a:ext uri="{FF2B5EF4-FFF2-40B4-BE49-F238E27FC236}">
                    <a16:creationId xmlns:a16="http://schemas.microsoft.com/office/drawing/2014/main" id="{3E072115-581A-0738-1AF3-079A596CB776}"/>
                  </a:ext>
                </a:extLst>
              </p:cNvPr>
              <p:cNvSpPr/>
              <p:nvPr/>
            </p:nvSpPr>
            <p:spPr>
              <a:xfrm>
                <a:off x="7010067" y="398240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1" name="Rounded Rectangle 191">
                <a:extLst>
                  <a:ext uri="{FF2B5EF4-FFF2-40B4-BE49-F238E27FC236}">
                    <a16:creationId xmlns:a16="http://schemas.microsoft.com/office/drawing/2014/main" id="{39BA4F59-9FF2-48CA-8B26-2731DA4ECB0D}"/>
                  </a:ext>
                </a:extLst>
              </p:cNvPr>
              <p:cNvSpPr/>
              <p:nvPr/>
            </p:nvSpPr>
            <p:spPr>
              <a:xfrm>
                <a:off x="7026017" y="418975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2" name="Rounded Rectangle 192">
                <a:extLst>
                  <a:ext uri="{FF2B5EF4-FFF2-40B4-BE49-F238E27FC236}">
                    <a16:creationId xmlns:a16="http://schemas.microsoft.com/office/drawing/2014/main" id="{88FEF61B-B89A-8ABD-314A-7AEBA3DE11B5}"/>
                  </a:ext>
                </a:extLst>
              </p:cNvPr>
              <p:cNvSpPr/>
              <p:nvPr/>
            </p:nvSpPr>
            <p:spPr>
              <a:xfrm>
                <a:off x="7047282" y="439710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93" name="Rounded Rectangle 193">
                <a:extLst>
                  <a:ext uri="{FF2B5EF4-FFF2-40B4-BE49-F238E27FC236}">
                    <a16:creationId xmlns:a16="http://schemas.microsoft.com/office/drawing/2014/main" id="{657FC4DE-5570-2A85-4D47-38DF16508F5B}"/>
                  </a:ext>
                </a:extLst>
              </p:cNvPr>
              <p:cNvSpPr/>
              <p:nvPr/>
            </p:nvSpPr>
            <p:spPr>
              <a:xfrm>
                <a:off x="7079180" y="460445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049" name="TextBox 51">
              <a:extLst>
                <a:ext uri="{FF2B5EF4-FFF2-40B4-BE49-F238E27FC236}">
                  <a16:creationId xmlns:a16="http://schemas.microsoft.com/office/drawing/2014/main" id="{D4E3CA01-5D93-6DDA-88B7-E2E3DC1894DB}"/>
                </a:ext>
              </a:extLst>
            </p:cNvPr>
            <p:cNvSpPr txBox="1"/>
            <p:nvPr/>
          </p:nvSpPr>
          <p:spPr>
            <a:xfrm>
              <a:off x="5414940" y="5469791"/>
              <a:ext cx="1932832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Whisker </a:t>
              </a:r>
            </a:p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stimulation</a:t>
              </a:r>
            </a:p>
          </p:txBody>
        </p:sp>
        <p:grpSp>
          <p:nvGrpSpPr>
            <p:cNvPr id="2064" name="Group 2063">
              <a:extLst>
                <a:ext uri="{FF2B5EF4-FFF2-40B4-BE49-F238E27FC236}">
                  <a16:creationId xmlns:a16="http://schemas.microsoft.com/office/drawing/2014/main" id="{EB1588F3-1D43-1D55-D356-931A48556802}"/>
                </a:ext>
              </a:extLst>
            </p:cNvPr>
            <p:cNvGrpSpPr/>
            <p:nvPr/>
          </p:nvGrpSpPr>
          <p:grpSpPr>
            <a:xfrm>
              <a:off x="6569804" y="4091398"/>
              <a:ext cx="593992" cy="446330"/>
              <a:chOff x="6075977" y="3409615"/>
              <a:chExt cx="593992" cy="446330"/>
            </a:xfrm>
            <a:effectLst>
              <a:outerShdw blurRad="50800" dist="381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7200000"/>
              </a:lightRig>
            </a:scene3d>
          </p:grpSpPr>
          <p:sp>
            <p:nvSpPr>
              <p:cNvPr id="1040" name="Can 14">
                <a:extLst>
                  <a:ext uri="{FF2B5EF4-FFF2-40B4-BE49-F238E27FC236}">
                    <a16:creationId xmlns:a16="http://schemas.microsoft.com/office/drawing/2014/main" id="{5B0AD893-7B81-F4D0-16EF-BED88F00B714}"/>
                  </a:ext>
                </a:extLst>
              </p:cNvPr>
              <p:cNvSpPr/>
              <p:nvPr/>
            </p:nvSpPr>
            <p:spPr>
              <a:xfrm rot="5400000">
                <a:off x="6130087" y="3485333"/>
                <a:ext cx="174168" cy="282388"/>
              </a:xfrm>
              <a:prstGeom prst="can">
                <a:avLst/>
              </a:prstGeom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42" name="Can 27">
                <a:extLst>
                  <a:ext uri="{FF2B5EF4-FFF2-40B4-BE49-F238E27FC236}">
                    <a16:creationId xmlns:a16="http://schemas.microsoft.com/office/drawing/2014/main" id="{A7DE85B2-6735-9228-CE84-7AA824D7B031}"/>
                  </a:ext>
                </a:extLst>
              </p:cNvPr>
              <p:cNvSpPr/>
              <p:nvPr/>
            </p:nvSpPr>
            <p:spPr>
              <a:xfrm rot="5400000">
                <a:off x="6207760" y="3393736"/>
                <a:ext cx="446330" cy="478088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066" name="Freeform 29">
              <a:extLst>
                <a:ext uri="{FF2B5EF4-FFF2-40B4-BE49-F238E27FC236}">
                  <a16:creationId xmlns:a16="http://schemas.microsoft.com/office/drawing/2014/main" id="{46E70A86-5209-D99E-962F-6363E85FCC01}"/>
                </a:ext>
              </a:extLst>
            </p:cNvPr>
            <p:cNvSpPr/>
            <p:nvPr/>
          </p:nvSpPr>
          <p:spPr>
            <a:xfrm>
              <a:off x="5687189" y="2326589"/>
              <a:ext cx="863600" cy="1151467"/>
            </a:xfrm>
            <a:custGeom>
              <a:avLst/>
              <a:gdLst>
                <a:gd name="connsiteX0" fmla="*/ 863600 w 863600"/>
                <a:gd name="connsiteY0" fmla="*/ 601134 h 1151467"/>
                <a:gd name="connsiteX1" fmla="*/ 762000 w 863600"/>
                <a:gd name="connsiteY1" fmla="*/ 524934 h 1151467"/>
                <a:gd name="connsiteX2" fmla="*/ 635000 w 863600"/>
                <a:gd name="connsiteY2" fmla="*/ 143934 h 1151467"/>
                <a:gd name="connsiteX3" fmla="*/ 431800 w 863600"/>
                <a:gd name="connsiteY3" fmla="*/ 0 h 1151467"/>
                <a:gd name="connsiteX4" fmla="*/ 143933 w 863600"/>
                <a:gd name="connsiteY4" fmla="*/ 194734 h 1151467"/>
                <a:gd name="connsiteX5" fmla="*/ 0 w 863600"/>
                <a:gd name="connsiteY5" fmla="*/ 643467 h 1151467"/>
                <a:gd name="connsiteX6" fmla="*/ 76200 w 863600"/>
                <a:gd name="connsiteY6" fmla="*/ 889000 h 1151467"/>
                <a:gd name="connsiteX7" fmla="*/ 423333 w 863600"/>
                <a:gd name="connsiteY7" fmla="*/ 1134534 h 1151467"/>
                <a:gd name="connsiteX8" fmla="*/ 448733 w 863600"/>
                <a:gd name="connsiteY8" fmla="*/ 1151467 h 1151467"/>
                <a:gd name="connsiteX9" fmla="*/ 863600 w 863600"/>
                <a:gd name="connsiteY9" fmla="*/ 601134 h 115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3600" h="1151467">
                  <a:moveTo>
                    <a:pt x="863600" y="601134"/>
                  </a:moveTo>
                  <a:lnTo>
                    <a:pt x="762000" y="524934"/>
                  </a:lnTo>
                  <a:lnTo>
                    <a:pt x="635000" y="143934"/>
                  </a:lnTo>
                  <a:lnTo>
                    <a:pt x="431800" y="0"/>
                  </a:lnTo>
                  <a:lnTo>
                    <a:pt x="143933" y="194734"/>
                  </a:lnTo>
                  <a:lnTo>
                    <a:pt x="0" y="643467"/>
                  </a:lnTo>
                  <a:lnTo>
                    <a:pt x="76200" y="889000"/>
                  </a:lnTo>
                  <a:lnTo>
                    <a:pt x="423333" y="1134534"/>
                  </a:lnTo>
                  <a:lnTo>
                    <a:pt x="448733" y="1151467"/>
                  </a:lnTo>
                  <a:lnTo>
                    <a:pt x="863600" y="601134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67" name="TextBox 56">
              <a:extLst>
                <a:ext uri="{FF2B5EF4-FFF2-40B4-BE49-F238E27FC236}">
                  <a16:creationId xmlns:a16="http://schemas.microsoft.com/office/drawing/2014/main" id="{C1D9C8A9-380E-B225-F9D6-8CD1C1F97596}"/>
                </a:ext>
              </a:extLst>
            </p:cNvPr>
            <p:cNvSpPr txBox="1"/>
            <p:nvPr/>
          </p:nvSpPr>
          <p:spPr>
            <a:xfrm>
              <a:off x="2088311" y="4926177"/>
              <a:ext cx="3521398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IR imaging</a:t>
              </a:r>
            </a:p>
            <a:p>
              <a:pPr algn="r"/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Whisker motion (WM)</a:t>
              </a:r>
            </a:p>
          </p:txBody>
        </p:sp>
        <p:sp>
          <p:nvSpPr>
            <p:cNvPr id="2068" name="TextBox 57">
              <a:extLst>
                <a:ext uri="{FF2B5EF4-FFF2-40B4-BE49-F238E27FC236}">
                  <a16:creationId xmlns:a16="http://schemas.microsoft.com/office/drawing/2014/main" id="{2C510296-A248-7703-0E75-243045272735}"/>
                </a:ext>
              </a:extLst>
            </p:cNvPr>
            <p:cNvSpPr txBox="1"/>
            <p:nvPr/>
          </p:nvSpPr>
          <p:spPr>
            <a:xfrm>
              <a:off x="6629547" y="4572384"/>
              <a:ext cx="3590068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Motion encoder</a:t>
              </a:r>
            </a:p>
            <a:p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Locomotion (L) speed</a:t>
              </a:r>
            </a:p>
          </p:txBody>
        </p:sp>
        <p:sp>
          <p:nvSpPr>
            <p:cNvPr id="2069" name="TextBox 58">
              <a:extLst>
                <a:ext uri="{FF2B5EF4-FFF2-40B4-BE49-F238E27FC236}">
                  <a16:creationId xmlns:a16="http://schemas.microsoft.com/office/drawing/2014/main" id="{B5C01835-2BFC-083C-E5B6-332CF62C0759}"/>
                </a:ext>
              </a:extLst>
            </p:cNvPr>
            <p:cNvSpPr txBox="1"/>
            <p:nvPr/>
          </p:nvSpPr>
          <p:spPr>
            <a:xfrm>
              <a:off x="3407615" y="1883434"/>
              <a:ext cx="1845853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2-PT Ca</a:t>
              </a:r>
              <a:r>
                <a:rPr lang="en-US" sz="8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2+</a:t>
              </a:r>
            </a:p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imaging</a:t>
              </a:r>
            </a:p>
          </p:txBody>
        </p:sp>
        <p:pic>
          <p:nvPicPr>
            <p:cNvPr id="2071" name="Picture 2070">
              <a:extLst>
                <a:ext uri="{FF2B5EF4-FFF2-40B4-BE49-F238E27FC236}">
                  <a16:creationId xmlns:a16="http://schemas.microsoft.com/office/drawing/2014/main" id="{7AE97E51-EDDD-5D99-C9A0-505BAE6E90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34908">
              <a:off x="5535974" y="2726309"/>
              <a:ext cx="1719072" cy="85953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2072" name="Group 2071">
              <a:extLst>
                <a:ext uri="{FF2B5EF4-FFF2-40B4-BE49-F238E27FC236}">
                  <a16:creationId xmlns:a16="http://schemas.microsoft.com/office/drawing/2014/main" id="{0BAC8F26-487E-A205-836A-C2DF7DF89049}"/>
                </a:ext>
              </a:extLst>
            </p:cNvPr>
            <p:cNvGrpSpPr/>
            <p:nvPr/>
          </p:nvGrpSpPr>
          <p:grpSpPr>
            <a:xfrm flipH="1">
              <a:off x="6187001" y="3139887"/>
              <a:ext cx="242459" cy="2331952"/>
              <a:chOff x="7232585" y="2709260"/>
              <a:chExt cx="242459" cy="233195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078" name="Can 139">
                <a:extLst>
                  <a:ext uri="{FF2B5EF4-FFF2-40B4-BE49-F238E27FC236}">
                    <a16:creationId xmlns:a16="http://schemas.microsoft.com/office/drawing/2014/main" id="{0EB87DD4-E913-3576-4A3C-358AFBD50EF7}"/>
                  </a:ext>
                </a:extLst>
              </p:cNvPr>
              <p:cNvSpPr/>
              <p:nvPr/>
            </p:nvSpPr>
            <p:spPr>
              <a:xfrm>
                <a:off x="7232585" y="3212412"/>
                <a:ext cx="92687" cy="1828800"/>
              </a:xfrm>
              <a:prstGeom prst="can">
                <a:avLst/>
              </a:prstGeom>
              <a:solidFill>
                <a:schemeClr val="bg2">
                  <a:lumMod val="50000"/>
                </a:schemeClr>
              </a:solidFill>
              <a:ln w="952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79" name="Can 138">
                <a:extLst>
                  <a:ext uri="{FF2B5EF4-FFF2-40B4-BE49-F238E27FC236}">
                    <a16:creationId xmlns:a16="http://schemas.microsoft.com/office/drawing/2014/main" id="{BDC12924-3AF4-A3BE-F70C-DDC056BDD30E}"/>
                  </a:ext>
                </a:extLst>
              </p:cNvPr>
              <p:cNvSpPr/>
              <p:nvPr/>
            </p:nvSpPr>
            <p:spPr>
              <a:xfrm>
                <a:off x="7253026" y="2979664"/>
                <a:ext cx="54864" cy="248312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4" name="Can 137">
                <a:extLst>
                  <a:ext uri="{FF2B5EF4-FFF2-40B4-BE49-F238E27FC236}">
                    <a16:creationId xmlns:a16="http://schemas.microsoft.com/office/drawing/2014/main" id="{1AF74882-4D34-2310-7330-57871C09A503}"/>
                  </a:ext>
                </a:extLst>
              </p:cNvPr>
              <p:cNvSpPr/>
              <p:nvPr/>
            </p:nvSpPr>
            <p:spPr>
              <a:xfrm rot="3373556">
                <a:off x="7333312" y="2831560"/>
                <a:ext cx="54864" cy="228600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38" name="Can 15">
                <a:extLst>
                  <a:ext uri="{FF2B5EF4-FFF2-40B4-BE49-F238E27FC236}">
                    <a16:creationId xmlns:a16="http://schemas.microsoft.com/office/drawing/2014/main" id="{87C05963-665E-C316-AAE4-F3A66154615B}"/>
                  </a:ext>
                </a:extLst>
              </p:cNvPr>
              <p:cNvSpPr/>
              <p:nvPr/>
            </p:nvSpPr>
            <p:spPr>
              <a:xfrm>
                <a:off x="7416296" y="2709260"/>
                <a:ext cx="53503" cy="413136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073" name="Group 2072">
              <a:extLst>
                <a:ext uri="{FF2B5EF4-FFF2-40B4-BE49-F238E27FC236}">
                  <a16:creationId xmlns:a16="http://schemas.microsoft.com/office/drawing/2014/main" id="{30AD5BBB-CA53-B182-9F4B-71B7C8A0FB42}"/>
                </a:ext>
              </a:extLst>
            </p:cNvPr>
            <p:cNvGrpSpPr/>
            <p:nvPr/>
          </p:nvGrpSpPr>
          <p:grpSpPr>
            <a:xfrm rot="810078">
              <a:off x="5272821" y="2066291"/>
              <a:ext cx="806997" cy="670336"/>
              <a:chOff x="4481490" y="1449739"/>
              <a:chExt cx="614826" cy="477094"/>
            </a:xfr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</p:grpSpPr>
          <p:sp>
            <p:nvSpPr>
              <p:cNvPr id="2075" name="Rectangle 2074">
                <a:extLst>
                  <a:ext uri="{FF2B5EF4-FFF2-40B4-BE49-F238E27FC236}">
                    <a16:creationId xmlns:a16="http://schemas.microsoft.com/office/drawing/2014/main" id="{5987DA8E-D952-C0B6-B20F-5DA847F2FB54}"/>
                  </a:ext>
                </a:extLst>
              </p:cNvPr>
              <p:cNvSpPr/>
              <p:nvPr/>
            </p:nvSpPr>
            <p:spPr>
              <a:xfrm rot="8620569">
                <a:off x="4481490" y="1449739"/>
                <a:ext cx="455249" cy="27063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76" name="Snip Same Side Corner Rectangle 68">
                <a:extLst>
                  <a:ext uri="{FF2B5EF4-FFF2-40B4-BE49-F238E27FC236}">
                    <a16:creationId xmlns:a16="http://schemas.microsoft.com/office/drawing/2014/main" id="{0DE8A6AA-8C29-1A63-F51D-7BF000DB222F}"/>
                  </a:ext>
                </a:extLst>
              </p:cNvPr>
              <p:cNvSpPr/>
              <p:nvPr/>
            </p:nvSpPr>
            <p:spPr>
              <a:xfrm rot="8620569">
                <a:off x="4611087" y="1689899"/>
                <a:ext cx="454531" cy="120002"/>
              </a:xfrm>
              <a:prstGeom prst="snip2SameRect">
                <a:avLst>
                  <a:gd name="adj1" fmla="val 32069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77" name="Trapezoid 2076">
                <a:extLst>
                  <a:ext uri="{FF2B5EF4-FFF2-40B4-BE49-F238E27FC236}">
                    <a16:creationId xmlns:a16="http://schemas.microsoft.com/office/drawing/2014/main" id="{6FD30792-6FE1-28D9-C4F7-09EA7E60D8FC}"/>
                  </a:ext>
                </a:extLst>
              </p:cNvPr>
              <p:cNvSpPr/>
              <p:nvPr/>
            </p:nvSpPr>
            <p:spPr>
              <a:xfrm rot="8620569">
                <a:off x="4743084" y="1789410"/>
                <a:ext cx="353232" cy="137423"/>
              </a:xfrm>
              <a:prstGeom prst="trapezoid">
                <a:avLst>
                  <a:gd name="adj" fmla="val 67224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2074" name="Picture 2073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A2600BE2-3A75-D0AF-085A-1B6126EB33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3020992">
              <a:off x="4992007" y="3646619"/>
              <a:ext cx="778738" cy="108968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099" name="Group 2098">
            <a:extLst>
              <a:ext uri="{FF2B5EF4-FFF2-40B4-BE49-F238E27FC236}">
                <a16:creationId xmlns:a16="http://schemas.microsoft.com/office/drawing/2014/main" id="{7C419DEE-0DC0-CB84-ECA1-01BD18C7EC32}"/>
              </a:ext>
            </a:extLst>
          </p:cNvPr>
          <p:cNvGrpSpPr>
            <a:grpSpLocks noChangeAspect="1"/>
          </p:cNvGrpSpPr>
          <p:nvPr/>
        </p:nvGrpSpPr>
        <p:grpSpPr>
          <a:xfrm>
            <a:off x="4690698" y="3969741"/>
            <a:ext cx="1446705" cy="1177204"/>
            <a:chOff x="3123414" y="1883434"/>
            <a:chExt cx="4131632" cy="3361966"/>
          </a:xfrm>
        </p:grpSpPr>
        <p:grpSp>
          <p:nvGrpSpPr>
            <p:cNvPr id="2100" name="Group 2099">
              <a:extLst>
                <a:ext uri="{FF2B5EF4-FFF2-40B4-BE49-F238E27FC236}">
                  <a16:creationId xmlns:a16="http://schemas.microsoft.com/office/drawing/2014/main" id="{99E15C4A-F5E5-3786-169E-F4894415E046}"/>
                </a:ext>
              </a:extLst>
            </p:cNvPr>
            <p:cNvGrpSpPr/>
            <p:nvPr/>
          </p:nvGrpSpPr>
          <p:grpSpPr>
            <a:xfrm>
              <a:off x="5458801" y="3386171"/>
              <a:ext cx="1276943" cy="1859229"/>
              <a:chOff x="6982158" y="2960846"/>
              <a:chExt cx="1276943" cy="1859229"/>
            </a:xfrm>
          </p:grpSpPr>
          <p:grpSp>
            <p:nvGrpSpPr>
              <p:cNvPr id="2120" name="Group 2119">
                <a:extLst>
                  <a:ext uri="{FF2B5EF4-FFF2-40B4-BE49-F238E27FC236}">
                    <a16:creationId xmlns:a16="http://schemas.microsoft.com/office/drawing/2014/main" id="{2FB02EBA-CD97-B289-B457-AF04B41C32FF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982158" y="2960846"/>
                <a:ext cx="1276943" cy="1859229"/>
                <a:chOff x="4389197" y="2412115"/>
                <a:chExt cx="2064123" cy="2435598"/>
              </a:xfrm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156" name="Can 3">
                  <a:extLst>
                    <a:ext uri="{FF2B5EF4-FFF2-40B4-BE49-F238E27FC236}">
                      <a16:creationId xmlns:a16="http://schemas.microsoft.com/office/drawing/2014/main" id="{9EF27FAC-B9CD-2030-46BF-4E226952908A}"/>
                    </a:ext>
                  </a:extLst>
                </p:cNvPr>
                <p:cNvSpPr/>
                <p:nvPr/>
              </p:nvSpPr>
              <p:spPr>
                <a:xfrm rot="5400000">
                  <a:off x="4203460" y="2597852"/>
                  <a:ext cx="2435598" cy="2064123"/>
                </a:xfrm>
                <a:prstGeom prst="can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57" name="Oval 2156">
                  <a:extLst>
                    <a:ext uri="{FF2B5EF4-FFF2-40B4-BE49-F238E27FC236}">
                      <a16:creationId xmlns:a16="http://schemas.microsoft.com/office/drawing/2014/main" id="{F5F65C1C-5460-ABAD-DB79-E89107786D25}"/>
                    </a:ext>
                  </a:extLst>
                </p:cNvPr>
                <p:cNvSpPr/>
                <p:nvPr/>
              </p:nvSpPr>
              <p:spPr>
                <a:xfrm>
                  <a:off x="5989399" y="2479349"/>
                  <a:ext cx="411402" cy="2294357"/>
                </a:xfrm>
                <a:prstGeom prst="ellips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2158" name="Straight Connector 2157">
                  <a:extLst>
                    <a:ext uri="{FF2B5EF4-FFF2-40B4-BE49-F238E27FC236}">
                      <a16:creationId xmlns:a16="http://schemas.microsoft.com/office/drawing/2014/main" id="{F9A885AA-E47C-5C25-77F6-33A61832B010}"/>
                    </a:ext>
                  </a:extLst>
                </p:cNvPr>
                <p:cNvCxnSpPr>
                  <a:cxnSpLocks/>
                  <a:stCxn id="2157" idx="1"/>
                  <a:endCxn id="2157" idx="5"/>
                </p:cNvCxnSpPr>
                <p:nvPr/>
              </p:nvCxnSpPr>
              <p:spPr>
                <a:xfrm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59" name="Straight Connector 2158">
                  <a:extLst>
                    <a:ext uri="{FF2B5EF4-FFF2-40B4-BE49-F238E27FC236}">
                      <a16:creationId xmlns:a16="http://schemas.microsoft.com/office/drawing/2014/main" id="{CEABCA40-D5AC-81AD-AC80-F4F2B8E7A5A6}"/>
                    </a:ext>
                  </a:extLst>
                </p:cNvPr>
                <p:cNvCxnSpPr>
                  <a:cxnSpLocks/>
                  <a:stCxn id="2157" idx="7"/>
                  <a:endCxn id="2157" idx="3"/>
                </p:cNvCxnSpPr>
                <p:nvPr/>
              </p:nvCxnSpPr>
              <p:spPr>
                <a:xfrm flipH="1"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60" name="Straight Connector 2159">
                  <a:extLst>
                    <a:ext uri="{FF2B5EF4-FFF2-40B4-BE49-F238E27FC236}">
                      <a16:creationId xmlns:a16="http://schemas.microsoft.com/office/drawing/2014/main" id="{2A2C172F-3F6F-3F31-8C4B-1708C1DC7D97}"/>
                    </a:ext>
                  </a:extLst>
                </p:cNvPr>
                <p:cNvCxnSpPr>
                  <a:cxnSpLocks/>
                  <a:stCxn id="2157" idx="0"/>
                  <a:endCxn id="2157" idx="4"/>
                </p:cNvCxnSpPr>
                <p:nvPr/>
              </p:nvCxnSpPr>
              <p:spPr>
                <a:xfrm>
                  <a:off x="6195100" y="2479349"/>
                  <a:ext cx="0" cy="2294357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21" name="Rounded Rectangle 42">
                <a:extLst>
                  <a:ext uri="{FF2B5EF4-FFF2-40B4-BE49-F238E27FC236}">
                    <a16:creationId xmlns:a16="http://schemas.microsoft.com/office/drawing/2014/main" id="{2D129122-906E-02F2-B0AF-16AF5D233967}"/>
                  </a:ext>
                </a:extLst>
              </p:cNvPr>
              <p:cNvSpPr/>
              <p:nvPr/>
            </p:nvSpPr>
            <p:spPr>
              <a:xfrm>
                <a:off x="7120043" y="299748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2" name="Rounded Rectangle 115">
                <a:extLst>
                  <a:ext uri="{FF2B5EF4-FFF2-40B4-BE49-F238E27FC236}">
                    <a16:creationId xmlns:a16="http://schemas.microsoft.com/office/drawing/2014/main" id="{CDA9A805-F8D5-19D2-2E31-E2B039984FE5}"/>
                  </a:ext>
                </a:extLst>
              </p:cNvPr>
              <p:cNvSpPr/>
              <p:nvPr/>
            </p:nvSpPr>
            <p:spPr>
              <a:xfrm>
                <a:off x="7088147" y="310115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3" name="Rounded Rectangle 116">
                <a:extLst>
                  <a:ext uri="{FF2B5EF4-FFF2-40B4-BE49-F238E27FC236}">
                    <a16:creationId xmlns:a16="http://schemas.microsoft.com/office/drawing/2014/main" id="{DB6A3416-63B3-3E01-9074-19195A49D7D6}"/>
                  </a:ext>
                </a:extLst>
              </p:cNvPr>
              <p:cNvSpPr/>
              <p:nvPr/>
            </p:nvSpPr>
            <p:spPr>
              <a:xfrm>
                <a:off x="7066883" y="320483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4" name="Rounded Rectangle 117">
                <a:extLst>
                  <a:ext uri="{FF2B5EF4-FFF2-40B4-BE49-F238E27FC236}">
                    <a16:creationId xmlns:a16="http://schemas.microsoft.com/office/drawing/2014/main" id="{4B37401C-853F-09C2-0709-E6BD0A6E4CB4}"/>
                  </a:ext>
                </a:extLst>
              </p:cNvPr>
              <p:cNvSpPr/>
              <p:nvPr/>
            </p:nvSpPr>
            <p:spPr>
              <a:xfrm>
                <a:off x="7040303" y="330850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5" name="Rounded Rectangle 118">
                <a:extLst>
                  <a:ext uri="{FF2B5EF4-FFF2-40B4-BE49-F238E27FC236}">
                    <a16:creationId xmlns:a16="http://schemas.microsoft.com/office/drawing/2014/main" id="{2D81C9E0-A5B0-09DF-50BD-6711E55AAB60}"/>
                  </a:ext>
                </a:extLst>
              </p:cNvPr>
              <p:cNvSpPr/>
              <p:nvPr/>
            </p:nvSpPr>
            <p:spPr>
              <a:xfrm>
                <a:off x="7029667" y="341218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6" name="Rounded Rectangle 119">
                <a:extLst>
                  <a:ext uri="{FF2B5EF4-FFF2-40B4-BE49-F238E27FC236}">
                    <a16:creationId xmlns:a16="http://schemas.microsoft.com/office/drawing/2014/main" id="{B0B7D109-2381-47D5-67F8-746F78B12127}"/>
                  </a:ext>
                </a:extLst>
              </p:cNvPr>
              <p:cNvSpPr/>
              <p:nvPr/>
            </p:nvSpPr>
            <p:spPr>
              <a:xfrm>
                <a:off x="7013717" y="351586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7" name="Rounded Rectangle 120">
                <a:extLst>
                  <a:ext uri="{FF2B5EF4-FFF2-40B4-BE49-F238E27FC236}">
                    <a16:creationId xmlns:a16="http://schemas.microsoft.com/office/drawing/2014/main" id="{97DA72C1-70AB-732B-17FB-87E2198DA2E7}"/>
                  </a:ext>
                </a:extLst>
              </p:cNvPr>
              <p:cNvSpPr/>
              <p:nvPr/>
            </p:nvSpPr>
            <p:spPr>
              <a:xfrm>
                <a:off x="7008402" y="361953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8" name="Rounded Rectangle 121">
                <a:extLst>
                  <a:ext uri="{FF2B5EF4-FFF2-40B4-BE49-F238E27FC236}">
                    <a16:creationId xmlns:a16="http://schemas.microsoft.com/office/drawing/2014/main" id="{CF673ABE-32D7-9731-6077-B08E33A001F8}"/>
                  </a:ext>
                </a:extLst>
              </p:cNvPr>
              <p:cNvSpPr/>
              <p:nvPr/>
            </p:nvSpPr>
            <p:spPr>
              <a:xfrm>
                <a:off x="7008401" y="382688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9" name="Rounded Rectangle 122">
                <a:extLst>
                  <a:ext uri="{FF2B5EF4-FFF2-40B4-BE49-F238E27FC236}">
                    <a16:creationId xmlns:a16="http://schemas.microsoft.com/office/drawing/2014/main" id="{307859C7-1BE1-7717-2129-9F12E05E9109}"/>
                  </a:ext>
                </a:extLst>
              </p:cNvPr>
              <p:cNvSpPr/>
              <p:nvPr/>
            </p:nvSpPr>
            <p:spPr>
              <a:xfrm>
                <a:off x="7013719" y="403424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0" name="Rounded Rectangle 123">
                <a:extLst>
                  <a:ext uri="{FF2B5EF4-FFF2-40B4-BE49-F238E27FC236}">
                    <a16:creationId xmlns:a16="http://schemas.microsoft.com/office/drawing/2014/main" id="{98B41351-3B57-ADAF-1759-2FD8485134FA}"/>
                  </a:ext>
                </a:extLst>
              </p:cNvPr>
              <p:cNvSpPr/>
              <p:nvPr/>
            </p:nvSpPr>
            <p:spPr>
              <a:xfrm>
                <a:off x="7029668" y="424159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1" name="Rounded Rectangle 126">
                <a:extLst>
                  <a:ext uri="{FF2B5EF4-FFF2-40B4-BE49-F238E27FC236}">
                    <a16:creationId xmlns:a16="http://schemas.microsoft.com/office/drawing/2014/main" id="{B4F74D9C-FAAA-9FDD-E570-3DFCA144F835}"/>
                  </a:ext>
                </a:extLst>
              </p:cNvPr>
              <p:cNvSpPr/>
              <p:nvPr/>
            </p:nvSpPr>
            <p:spPr>
              <a:xfrm>
                <a:off x="7056248" y="444894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2" name="Rounded Rectangle 127">
                <a:extLst>
                  <a:ext uri="{FF2B5EF4-FFF2-40B4-BE49-F238E27FC236}">
                    <a16:creationId xmlns:a16="http://schemas.microsoft.com/office/drawing/2014/main" id="{BF72F837-1947-1E4B-CB41-639885A95DBF}"/>
                  </a:ext>
                </a:extLst>
              </p:cNvPr>
              <p:cNvSpPr/>
              <p:nvPr/>
            </p:nvSpPr>
            <p:spPr>
              <a:xfrm>
                <a:off x="7082831" y="465629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3" name="Rounded Rectangle 128">
                <a:extLst>
                  <a:ext uri="{FF2B5EF4-FFF2-40B4-BE49-F238E27FC236}">
                    <a16:creationId xmlns:a16="http://schemas.microsoft.com/office/drawing/2014/main" id="{8E56D2C0-D074-113F-D2E2-64EA5E2EA228}"/>
                  </a:ext>
                </a:extLst>
              </p:cNvPr>
              <p:cNvSpPr/>
              <p:nvPr/>
            </p:nvSpPr>
            <p:spPr>
              <a:xfrm>
                <a:off x="7008402" y="372321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4" name="Rounded Rectangle 129">
                <a:extLst>
                  <a:ext uri="{FF2B5EF4-FFF2-40B4-BE49-F238E27FC236}">
                    <a16:creationId xmlns:a16="http://schemas.microsoft.com/office/drawing/2014/main" id="{68702E43-548F-F220-528F-1EA477745189}"/>
                  </a:ext>
                </a:extLst>
              </p:cNvPr>
              <p:cNvSpPr/>
              <p:nvPr/>
            </p:nvSpPr>
            <p:spPr>
              <a:xfrm>
                <a:off x="7008401" y="393056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5" name="Rounded Rectangle 131">
                <a:extLst>
                  <a:ext uri="{FF2B5EF4-FFF2-40B4-BE49-F238E27FC236}">
                    <a16:creationId xmlns:a16="http://schemas.microsoft.com/office/drawing/2014/main" id="{8313F3F5-D0AC-8D4B-4825-7FC51D287F05}"/>
                  </a:ext>
                </a:extLst>
              </p:cNvPr>
              <p:cNvSpPr/>
              <p:nvPr/>
            </p:nvSpPr>
            <p:spPr>
              <a:xfrm>
                <a:off x="7019034" y="413791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6" name="Rounded Rectangle 132">
                <a:extLst>
                  <a:ext uri="{FF2B5EF4-FFF2-40B4-BE49-F238E27FC236}">
                    <a16:creationId xmlns:a16="http://schemas.microsoft.com/office/drawing/2014/main" id="{24427783-66DF-097E-467D-DBD5B5412321}"/>
                  </a:ext>
                </a:extLst>
              </p:cNvPr>
              <p:cNvSpPr/>
              <p:nvPr/>
            </p:nvSpPr>
            <p:spPr>
              <a:xfrm>
                <a:off x="7034982" y="434526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7" name="Rounded Rectangle 133">
                <a:extLst>
                  <a:ext uri="{FF2B5EF4-FFF2-40B4-BE49-F238E27FC236}">
                    <a16:creationId xmlns:a16="http://schemas.microsoft.com/office/drawing/2014/main" id="{F1848E03-984F-856F-1FB3-BC887572E641}"/>
                  </a:ext>
                </a:extLst>
              </p:cNvPr>
              <p:cNvSpPr/>
              <p:nvPr/>
            </p:nvSpPr>
            <p:spPr>
              <a:xfrm>
                <a:off x="7066882" y="455262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8" name="Rounded Rectangle 134">
                <a:extLst>
                  <a:ext uri="{FF2B5EF4-FFF2-40B4-BE49-F238E27FC236}">
                    <a16:creationId xmlns:a16="http://schemas.microsoft.com/office/drawing/2014/main" id="{CA198627-A264-F515-2CA7-51A554F341AD}"/>
                  </a:ext>
                </a:extLst>
              </p:cNvPr>
              <p:cNvSpPr/>
              <p:nvPr/>
            </p:nvSpPr>
            <p:spPr>
              <a:xfrm>
                <a:off x="7125359" y="47599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39" name="Rounded Rectangle 177">
                <a:extLst>
                  <a:ext uri="{FF2B5EF4-FFF2-40B4-BE49-F238E27FC236}">
                    <a16:creationId xmlns:a16="http://schemas.microsoft.com/office/drawing/2014/main" id="{D50DF76B-6F1C-87C3-BB08-187AD6ED4CBF}"/>
                  </a:ext>
                </a:extLst>
              </p:cNvPr>
              <p:cNvSpPr/>
              <p:nvPr/>
            </p:nvSpPr>
            <p:spPr>
              <a:xfrm>
                <a:off x="7100444" y="304931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0" name="Rounded Rectangle 178">
                <a:extLst>
                  <a:ext uri="{FF2B5EF4-FFF2-40B4-BE49-F238E27FC236}">
                    <a16:creationId xmlns:a16="http://schemas.microsoft.com/office/drawing/2014/main" id="{FAA7B547-434F-4F92-C920-0E2DAADC9682}"/>
                  </a:ext>
                </a:extLst>
              </p:cNvPr>
              <p:cNvSpPr/>
              <p:nvPr/>
            </p:nvSpPr>
            <p:spPr>
              <a:xfrm>
                <a:off x="7068548" y="315299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1" name="Rounded Rectangle 179">
                <a:extLst>
                  <a:ext uri="{FF2B5EF4-FFF2-40B4-BE49-F238E27FC236}">
                    <a16:creationId xmlns:a16="http://schemas.microsoft.com/office/drawing/2014/main" id="{6C9019B6-F620-3014-1F51-645222562350}"/>
                  </a:ext>
                </a:extLst>
              </p:cNvPr>
              <p:cNvSpPr/>
              <p:nvPr/>
            </p:nvSpPr>
            <p:spPr>
              <a:xfrm>
                <a:off x="7052600" y="325667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2" name="Rounded Rectangle 180">
                <a:extLst>
                  <a:ext uri="{FF2B5EF4-FFF2-40B4-BE49-F238E27FC236}">
                    <a16:creationId xmlns:a16="http://schemas.microsoft.com/office/drawing/2014/main" id="{93D645F1-D1DE-5D24-2D95-FF3822DE8190}"/>
                  </a:ext>
                </a:extLst>
              </p:cNvPr>
              <p:cNvSpPr/>
              <p:nvPr/>
            </p:nvSpPr>
            <p:spPr>
              <a:xfrm>
                <a:off x="7036652" y="336034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3" name="Rounded Rectangle 181">
                <a:extLst>
                  <a:ext uri="{FF2B5EF4-FFF2-40B4-BE49-F238E27FC236}">
                    <a16:creationId xmlns:a16="http://schemas.microsoft.com/office/drawing/2014/main" id="{D2F094B6-C811-37CF-715A-78A0DBCB511E}"/>
                  </a:ext>
                </a:extLst>
              </p:cNvPr>
              <p:cNvSpPr/>
              <p:nvPr/>
            </p:nvSpPr>
            <p:spPr>
              <a:xfrm>
                <a:off x="7020700" y="346402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4" name="Rounded Rectangle 182">
                <a:extLst>
                  <a:ext uri="{FF2B5EF4-FFF2-40B4-BE49-F238E27FC236}">
                    <a16:creationId xmlns:a16="http://schemas.microsoft.com/office/drawing/2014/main" id="{DFDEBDE3-101E-A210-3E5F-2FAF5AD7DF93}"/>
                  </a:ext>
                </a:extLst>
              </p:cNvPr>
              <p:cNvSpPr/>
              <p:nvPr/>
            </p:nvSpPr>
            <p:spPr>
              <a:xfrm>
                <a:off x="7015386" y="356769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5" name="Rounded Rectangle 183">
                <a:extLst>
                  <a:ext uri="{FF2B5EF4-FFF2-40B4-BE49-F238E27FC236}">
                    <a16:creationId xmlns:a16="http://schemas.microsoft.com/office/drawing/2014/main" id="{5FE287A4-A1A5-5D14-8D7E-1E12775E6449}"/>
                  </a:ext>
                </a:extLst>
              </p:cNvPr>
              <p:cNvSpPr/>
              <p:nvPr/>
            </p:nvSpPr>
            <p:spPr>
              <a:xfrm>
                <a:off x="7004750" y="367137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6" name="Rounded Rectangle 184">
                <a:extLst>
                  <a:ext uri="{FF2B5EF4-FFF2-40B4-BE49-F238E27FC236}">
                    <a16:creationId xmlns:a16="http://schemas.microsoft.com/office/drawing/2014/main" id="{65D80E9B-E7DD-AD29-CA0E-B3209CB43A28}"/>
                  </a:ext>
                </a:extLst>
              </p:cNvPr>
              <p:cNvSpPr/>
              <p:nvPr/>
            </p:nvSpPr>
            <p:spPr>
              <a:xfrm>
                <a:off x="7010067" y="387872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7" name="Rounded Rectangle 185">
                <a:extLst>
                  <a:ext uri="{FF2B5EF4-FFF2-40B4-BE49-F238E27FC236}">
                    <a16:creationId xmlns:a16="http://schemas.microsoft.com/office/drawing/2014/main" id="{E8CA2310-2477-B397-3E31-C91410D9505F}"/>
                  </a:ext>
                </a:extLst>
              </p:cNvPr>
              <p:cNvSpPr/>
              <p:nvPr/>
            </p:nvSpPr>
            <p:spPr>
              <a:xfrm>
                <a:off x="7020697" y="408607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8" name="Rounded Rectangle 186">
                <a:extLst>
                  <a:ext uri="{FF2B5EF4-FFF2-40B4-BE49-F238E27FC236}">
                    <a16:creationId xmlns:a16="http://schemas.microsoft.com/office/drawing/2014/main" id="{E3E94CF9-6E46-F472-4F52-C8893F1E72F8}"/>
                  </a:ext>
                </a:extLst>
              </p:cNvPr>
              <p:cNvSpPr/>
              <p:nvPr/>
            </p:nvSpPr>
            <p:spPr>
              <a:xfrm>
                <a:off x="7036651" y="429343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49" name="Rounded Rectangle 187">
                <a:extLst>
                  <a:ext uri="{FF2B5EF4-FFF2-40B4-BE49-F238E27FC236}">
                    <a16:creationId xmlns:a16="http://schemas.microsoft.com/office/drawing/2014/main" id="{BD437A42-EA65-EFA5-09C0-3610238E65C0}"/>
                  </a:ext>
                </a:extLst>
              </p:cNvPr>
              <p:cNvSpPr/>
              <p:nvPr/>
            </p:nvSpPr>
            <p:spPr>
              <a:xfrm>
                <a:off x="7057914" y="45007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0" name="Rounded Rectangle 188">
                <a:extLst>
                  <a:ext uri="{FF2B5EF4-FFF2-40B4-BE49-F238E27FC236}">
                    <a16:creationId xmlns:a16="http://schemas.microsoft.com/office/drawing/2014/main" id="{B2E112EC-7525-7B41-3812-1244ABAF9E62}"/>
                  </a:ext>
                </a:extLst>
              </p:cNvPr>
              <p:cNvSpPr/>
              <p:nvPr/>
            </p:nvSpPr>
            <p:spPr>
              <a:xfrm>
                <a:off x="7100444" y="470813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1" name="Rounded Rectangle 189">
                <a:extLst>
                  <a:ext uri="{FF2B5EF4-FFF2-40B4-BE49-F238E27FC236}">
                    <a16:creationId xmlns:a16="http://schemas.microsoft.com/office/drawing/2014/main" id="{5EF0D5A9-C93F-4D9A-E612-9C5AE8CAF6C1}"/>
                  </a:ext>
                </a:extLst>
              </p:cNvPr>
              <p:cNvSpPr/>
              <p:nvPr/>
            </p:nvSpPr>
            <p:spPr>
              <a:xfrm>
                <a:off x="7010067" y="377505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2" name="Rounded Rectangle 190">
                <a:extLst>
                  <a:ext uri="{FF2B5EF4-FFF2-40B4-BE49-F238E27FC236}">
                    <a16:creationId xmlns:a16="http://schemas.microsoft.com/office/drawing/2014/main" id="{853B5E5F-0AF4-FBFD-E29C-713AA6600D1D}"/>
                  </a:ext>
                </a:extLst>
              </p:cNvPr>
              <p:cNvSpPr/>
              <p:nvPr/>
            </p:nvSpPr>
            <p:spPr>
              <a:xfrm>
                <a:off x="7010067" y="398240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3" name="Rounded Rectangle 191">
                <a:extLst>
                  <a:ext uri="{FF2B5EF4-FFF2-40B4-BE49-F238E27FC236}">
                    <a16:creationId xmlns:a16="http://schemas.microsoft.com/office/drawing/2014/main" id="{13534F3C-8505-1A3B-A05D-CEB7592598AB}"/>
                  </a:ext>
                </a:extLst>
              </p:cNvPr>
              <p:cNvSpPr/>
              <p:nvPr/>
            </p:nvSpPr>
            <p:spPr>
              <a:xfrm>
                <a:off x="7026017" y="418975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4" name="Rounded Rectangle 192">
                <a:extLst>
                  <a:ext uri="{FF2B5EF4-FFF2-40B4-BE49-F238E27FC236}">
                    <a16:creationId xmlns:a16="http://schemas.microsoft.com/office/drawing/2014/main" id="{FBDB7E40-0561-B99B-4F22-94964DD931EF}"/>
                  </a:ext>
                </a:extLst>
              </p:cNvPr>
              <p:cNvSpPr/>
              <p:nvPr/>
            </p:nvSpPr>
            <p:spPr>
              <a:xfrm>
                <a:off x="7047282" y="439710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55" name="Rounded Rectangle 193">
                <a:extLst>
                  <a:ext uri="{FF2B5EF4-FFF2-40B4-BE49-F238E27FC236}">
                    <a16:creationId xmlns:a16="http://schemas.microsoft.com/office/drawing/2014/main" id="{3DA5683C-1F61-DEA0-CD9F-D6A6047065C4}"/>
                  </a:ext>
                </a:extLst>
              </p:cNvPr>
              <p:cNvSpPr/>
              <p:nvPr/>
            </p:nvSpPr>
            <p:spPr>
              <a:xfrm>
                <a:off x="7079180" y="460445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102" name="Group 2101">
              <a:extLst>
                <a:ext uri="{FF2B5EF4-FFF2-40B4-BE49-F238E27FC236}">
                  <a16:creationId xmlns:a16="http://schemas.microsoft.com/office/drawing/2014/main" id="{9E94A60B-4FC5-AC23-CB30-735C76DD9B8E}"/>
                </a:ext>
              </a:extLst>
            </p:cNvPr>
            <p:cNvGrpSpPr/>
            <p:nvPr/>
          </p:nvGrpSpPr>
          <p:grpSpPr>
            <a:xfrm>
              <a:off x="6569804" y="4091398"/>
              <a:ext cx="593992" cy="446330"/>
              <a:chOff x="6075977" y="3409615"/>
              <a:chExt cx="593992" cy="446330"/>
            </a:xfrm>
            <a:effectLst>
              <a:outerShdw blurRad="50800" dist="381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7200000"/>
              </a:lightRig>
            </a:scene3d>
          </p:grpSpPr>
          <p:sp>
            <p:nvSpPr>
              <p:cNvPr id="2118" name="Can 14">
                <a:extLst>
                  <a:ext uri="{FF2B5EF4-FFF2-40B4-BE49-F238E27FC236}">
                    <a16:creationId xmlns:a16="http://schemas.microsoft.com/office/drawing/2014/main" id="{DA99102C-F531-E8ED-7B11-FD58E846BE73}"/>
                  </a:ext>
                </a:extLst>
              </p:cNvPr>
              <p:cNvSpPr/>
              <p:nvPr/>
            </p:nvSpPr>
            <p:spPr>
              <a:xfrm rot="5400000">
                <a:off x="6130087" y="3485333"/>
                <a:ext cx="174168" cy="282388"/>
              </a:xfrm>
              <a:prstGeom prst="can">
                <a:avLst/>
              </a:prstGeom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19" name="Can 27">
                <a:extLst>
                  <a:ext uri="{FF2B5EF4-FFF2-40B4-BE49-F238E27FC236}">
                    <a16:creationId xmlns:a16="http://schemas.microsoft.com/office/drawing/2014/main" id="{1E452E3F-C20B-E615-F23A-D4111B5ADD77}"/>
                  </a:ext>
                </a:extLst>
              </p:cNvPr>
              <p:cNvSpPr/>
              <p:nvPr/>
            </p:nvSpPr>
            <p:spPr>
              <a:xfrm rot="5400000">
                <a:off x="6207760" y="3393736"/>
                <a:ext cx="446330" cy="478088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03" name="Freeform 29">
              <a:extLst>
                <a:ext uri="{FF2B5EF4-FFF2-40B4-BE49-F238E27FC236}">
                  <a16:creationId xmlns:a16="http://schemas.microsoft.com/office/drawing/2014/main" id="{F692FA23-0C18-9235-A49D-56F35E7AD84A}"/>
                </a:ext>
              </a:extLst>
            </p:cNvPr>
            <p:cNvSpPr/>
            <p:nvPr/>
          </p:nvSpPr>
          <p:spPr>
            <a:xfrm>
              <a:off x="5687189" y="2326589"/>
              <a:ext cx="863600" cy="1151467"/>
            </a:xfrm>
            <a:custGeom>
              <a:avLst/>
              <a:gdLst>
                <a:gd name="connsiteX0" fmla="*/ 863600 w 863600"/>
                <a:gd name="connsiteY0" fmla="*/ 601134 h 1151467"/>
                <a:gd name="connsiteX1" fmla="*/ 762000 w 863600"/>
                <a:gd name="connsiteY1" fmla="*/ 524934 h 1151467"/>
                <a:gd name="connsiteX2" fmla="*/ 635000 w 863600"/>
                <a:gd name="connsiteY2" fmla="*/ 143934 h 1151467"/>
                <a:gd name="connsiteX3" fmla="*/ 431800 w 863600"/>
                <a:gd name="connsiteY3" fmla="*/ 0 h 1151467"/>
                <a:gd name="connsiteX4" fmla="*/ 143933 w 863600"/>
                <a:gd name="connsiteY4" fmla="*/ 194734 h 1151467"/>
                <a:gd name="connsiteX5" fmla="*/ 0 w 863600"/>
                <a:gd name="connsiteY5" fmla="*/ 643467 h 1151467"/>
                <a:gd name="connsiteX6" fmla="*/ 76200 w 863600"/>
                <a:gd name="connsiteY6" fmla="*/ 889000 h 1151467"/>
                <a:gd name="connsiteX7" fmla="*/ 423333 w 863600"/>
                <a:gd name="connsiteY7" fmla="*/ 1134534 h 1151467"/>
                <a:gd name="connsiteX8" fmla="*/ 448733 w 863600"/>
                <a:gd name="connsiteY8" fmla="*/ 1151467 h 1151467"/>
                <a:gd name="connsiteX9" fmla="*/ 863600 w 863600"/>
                <a:gd name="connsiteY9" fmla="*/ 601134 h 115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3600" h="1151467">
                  <a:moveTo>
                    <a:pt x="863600" y="601134"/>
                  </a:moveTo>
                  <a:lnTo>
                    <a:pt x="762000" y="524934"/>
                  </a:lnTo>
                  <a:lnTo>
                    <a:pt x="635000" y="143934"/>
                  </a:lnTo>
                  <a:lnTo>
                    <a:pt x="431800" y="0"/>
                  </a:lnTo>
                  <a:lnTo>
                    <a:pt x="143933" y="194734"/>
                  </a:lnTo>
                  <a:lnTo>
                    <a:pt x="0" y="643467"/>
                  </a:lnTo>
                  <a:lnTo>
                    <a:pt x="76200" y="889000"/>
                  </a:lnTo>
                  <a:lnTo>
                    <a:pt x="423333" y="1134534"/>
                  </a:lnTo>
                  <a:lnTo>
                    <a:pt x="448733" y="1151467"/>
                  </a:lnTo>
                  <a:lnTo>
                    <a:pt x="863600" y="601134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06" name="TextBox 58">
              <a:extLst>
                <a:ext uri="{FF2B5EF4-FFF2-40B4-BE49-F238E27FC236}">
                  <a16:creationId xmlns:a16="http://schemas.microsoft.com/office/drawing/2014/main" id="{4D44A3EA-59C4-6296-82F6-AABEA77E1C72}"/>
                </a:ext>
              </a:extLst>
            </p:cNvPr>
            <p:cNvSpPr txBox="1"/>
            <p:nvPr/>
          </p:nvSpPr>
          <p:spPr>
            <a:xfrm>
              <a:off x="3123414" y="1883434"/>
              <a:ext cx="2130052" cy="1318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2-PT Ca</a:t>
              </a:r>
              <a:r>
                <a:rPr lang="en-US" sz="8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2+</a:t>
              </a:r>
            </a:p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Imaging + SLM</a:t>
              </a:r>
            </a:p>
          </p:txBody>
        </p:sp>
        <p:pic>
          <p:nvPicPr>
            <p:cNvPr id="2107" name="Picture 2106">
              <a:extLst>
                <a:ext uri="{FF2B5EF4-FFF2-40B4-BE49-F238E27FC236}">
                  <a16:creationId xmlns:a16="http://schemas.microsoft.com/office/drawing/2014/main" id="{BD12AC97-AFC1-8B11-28C1-EF347DF7DF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34908">
              <a:off x="5535974" y="2726309"/>
              <a:ext cx="1719072" cy="85953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2109" name="Group 2108">
              <a:extLst>
                <a:ext uri="{FF2B5EF4-FFF2-40B4-BE49-F238E27FC236}">
                  <a16:creationId xmlns:a16="http://schemas.microsoft.com/office/drawing/2014/main" id="{0825ED45-C073-7271-2F45-BCA126DDF5FB}"/>
                </a:ext>
              </a:extLst>
            </p:cNvPr>
            <p:cNvGrpSpPr/>
            <p:nvPr/>
          </p:nvGrpSpPr>
          <p:grpSpPr>
            <a:xfrm rot="810078">
              <a:off x="5272821" y="2066291"/>
              <a:ext cx="806997" cy="670336"/>
              <a:chOff x="4481490" y="1449739"/>
              <a:chExt cx="614826" cy="477094"/>
            </a:xfr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</p:grpSpPr>
          <p:sp>
            <p:nvSpPr>
              <p:cNvPr id="2111" name="Rectangle 2110">
                <a:extLst>
                  <a:ext uri="{FF2B5EF4-FFF2-40B4-BE49-F238E27FC236}">
                    <a16:creationId xmlns:a16="http://schemas.microsoft.com/office/drawing/2014/main" id="{ACCEB4A5-371D-FD15-DD14-1D96FB26134B}"/>
                  </a:ext>
                </a:extLst>
              </p:cNvPr>
              <p:cNvSpPr/>
              <p:nvPr/>
            </p:nvSpPr>
            <p:spPr>
              <a:xfrm rot="8620569">
                <a:off x="4481490" y="1449739"/>
                <a:ext cx="455249" cy="27063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12" name="Snip Same Side Corner Rectangle 68">
                <a:extLst>
                  <a:ext uri="{FF2B5EF4-FFF2-40B4-BE49-F238E27FC236}">
                    <a16:creationId xmlns:a16="http://schemas.microsoft.com/office/drawing/2014/main" id="{531852A2-2D46-A9F3-CEC0-C24D365B4128}"/>
                  </a:ext>
                </a:extLst>
              </p:cNvPr>
              <p:cNvSpPr/>
              <p:nvPr/>
            </p:nvSpPr>
            <p:spPr>
              <a:xfrm rot="8620569">
                <a:off x="4611087" y="1689899"/>
                <a:ext cx="454531" cy="120002"/>
              </a:xfrm>
              <a:prstGeom prst="snip2SameRect">
                <a:avLst>
                  <a:gd name="adj1" fmla="val 32069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13" name="Trapezoid 2112">
                <a:extLst>
                  <a:ext uri="{FF2B5EF4-FFF2-40B4-BE49-F238E27FC236}">
                    <a16:creationId xmlns:a16="http://schemas.microsoft.com/office/drawing/2014/main" id="{8F06DF78-BBAA-2B31-126D-AAFEBDB07B29}"/>
                  </a:ext>
                </a:extLst>
              </p:cNvPr>
              <p:cNvSpPr/>
              <p:nvPr/>
            </p:nvSpPr>
            <p:spPr>
              <a:xfrm rot="8620569">
                <a:off x="4743084" y="1789410"/>
                <a:ext cx="353232" cy="137423"/>
              </a:xfrm>
              <a:prstGeom prst="trapezoid">
                <a:avLst>
                  <a:gd name="adj" fmla="val 67224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161" name="Arrow: Right 2160">
            <a:extLst>
              <a:ext uri="{FF2B5EF4-FFF2-40B4-BE49-F238E27FC236}">
                <a16:creationId xmlns:a16="http://schemas.microsoft.com/office/drawing/2014/main" id="{13E02834-3F51-F7A7-B70B-9BFCF27AAE89}"/>
              </a:ext>
            </a:extLst>
          </p:cNvPr>
          <p:cNvSpPr/>
          <p:nvPr/>
        </p:nvSpPr>
        <p:spPr>
          <a:xfrm>
            <a:off x="1558526" y="2796084"/>
            <a:ext cx="824179" cy="183967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62" name="Picture 4" descr="MATLAB - Wikipedia">
            <a:extLst>
              <a:ext uri="{FF2B5EF4-FFF2-40B4-BE49-F238E27FC236}">
                <a16:creationId xmlns:a16="http://schemas.microsoft.com/office/drawing/2014/main" id="{5099D5F1-0A76-46B8-2D58-B5C84BAE0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644" y="2598203"/>
            <a:ext cx="225743" cy="20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63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490825" y="2573913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64" name="Group 2163">
            <a:extLst>
              <a:ext uri="{FF2B5EF4-FFF2-40B4-BE49-F238E27FC236}">
                <a16:creationId xmlns:a16="http://schemas.microsoft.com/office/drawing/2014/main" id="{1418117C-2BE2-1A40-C703-50F378DFA134}"/>
              </a:ext>
            </a:extLst>
          </p:cNvPr>
          <p:cNvGrpSpPr>
            <a:grpSpLocks noChangeAspect="1"/>
          </p:cNvGrpSpPr>
          <p:nvPr/>
        </p:nvGrpSpPr>
        <p:grpSpPr>
          <a:xfrm>
            <a:off x="9201174" y="3899508"/>
            <a:ext cx="1402101" cy="1594329"/>
            <a:chOff x="3343526" y="1883434"/>
            <a:chExt cx="4004246" cy="4553230"/>
          </a:xfrm>
        </p:grpSpPr>
        <p:grpSp>
          <p:nvGrpSpPr>
            <p:cNvPr id="2165" name="Group 2164">
              <a:extLst>
                <a:ext uri="{FF2B5EF4-FFF2-40B4-BE49-F238E27FC236}">
                  <a16:creationId xmlns:a16="http://schemas.microsoft.com/office/drawing/2014/main" id="{6EB03518-2EF9-3632-783D-B72603A10EE7}"/>
                </a:ext>
              </a:extLst>
            </p:cNvPr>
            <p:cNvGrpSpPr/>
            <p:nvPr/>
          </p:nvGrpSpPr>
          <p:grpSpPr>
            <a:xfrm>
              <a:off x="5458801" y="3386171"/>
              <a:ext cx="1276943" cy="1859229"/>
              <a:chOff x="6982158" y="2960846"/>
              <a:chExt cx="1276943" cy="1859229"/>
            </a:xfrm>
          </p:grpSpPr>
          <p:grpSp>
            <p:nvGrpSpPr>
              <p:cNvPr id="2185" name="Group 2184">
                <a:extLst>
                  <a:ext uri="{FF2B5EF4-FFF2-40B4-BE49-F238E27FC236}">
                    <a16:creationId xmlns:a16="http://schemas.microsoft.com/office/drawing/2014/main" id="{C522A9C6-B098-E1A8-F165-41EFF6ABBE9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982158" y="2960846"/>
                <a:ext cx="1276943" cy="1859229"/>
                <a:chOff x="4389197" y="2412115"/>
                <a:chExt cx="2064123" cy="2435598"/>
              </a:xfrm>
              <a:solidFill>
                <a:schemeClr val="bg1">
                  <a:lumMod val="8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221" name="Can 3">
                  <a:extLst>
                    <a:ext uri="{FF2B5EF4-FFF2-40B4-BE49-F238E27FC236}">
                      <a16:creationId xmlns:a16="http://schemas.microsoft.com/office/drawing/2014/main" id="{20BA83E2-5556-5726-E3C2-2F303A17E638}"/>
                    </a:ext>
                  </a:extLst>
                </p:cNvPr>
                <p:cNvSpPr/>
                <p:nvPr/>
              </p:nvSpPr>
              <p:spPr>
                <a:xfrm rot="5400000">
                  <a:off x="4203460" y="2597852"/>
                  <a:ext cx="2435598" cy="2064123"/>
                </a:xfrm>
                <a:prstGeom prst="can">
                  <a:avLst/>
                </a:prstGeom>
                <a:grpFill/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222" name="Oval 2221">
                  <a:extLst>
                    <a:ext uri="{FF2B5EF4-FFF2-40B4-BE49-F238E27FC236}">
                      <a16:creationId xmlns:a16="http://schemas.microsoft.com/office/drawing/2014/main" id="{B86BB2B7-2A03-9445-EE73-223996DEA3CC}"/>
                    </a:ext>
                  </a:extLst>
                </p:cNvPr>
                <p:cNvSpPr/>
                <p:nvPr/>
              </p:nvSpPr>
              <p:spPr>
                <a:xfrm>
                  <a:off x="5989399" y="2479349"/>
                  <a:ext cx="411402" cy="2294357"/>
                </a:xfrm>
                <a:prstGeom prst="ellips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 sz="8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2223" name="Straight Connector 2222">
                  <a:extLst>
                    <a:ext uri="{FF2B5EF4-FFF2-40B4-BE49-F238E27FC236}">
                      <a16:creationId xmlns:a16="http://schemas.microsoft.com/office/drawing/2014/main" id="{11D2C6A3-6853-CA4F-BAB9-987F670C2CE8}"/>
                    </a:ext>
                  </a:extLst>
                </p:cNvPr>
                <p:cNvCxnSpPr>
                  <a:cxnSpLocks/>
                  <a:stCxn id="2222" idx="1"/>
                  <a:endCxn id="2222" idx="5"/>
                </p:cNvCxnSpPr>
                <p:nvPr/>
              </p:nvCxnSpPr>
              <p:spPr>
                <a:xfrm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4" name="Straight Connector 2223">
                  <a:extLst>
                    <a:ext uri="{FF2B5EF4-FFF2-40B4-BE49-F238E27FC236}">
                      <a16:creationId xmlns:a16="http://schemas.microsoft.com/office/drawing/2014/main" id="{9B1D7C42-2BF1-29FC-DF3B-23EE5072FC9E}"/>
                    </a:ext>
                  </a:extLst>
                </p:cNvPr>
                <p:cNvCxnSpPr>
                  <a:cxnSpLocks/>
                  <a:stCxn id="2222" idx="7"/>
                  <a:endCxn id="2222" idx="3"/>
                </p:cNvCxnSpPr>
                <p:nvPr/>
              </p:nvCxnSpPr>
              <p:spPr>
                <a:xfrm flipH="1">
                  <a:off x="6049647" y="2815350"/>
                  <a:ext cx="290906" cy="1622355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5" name="Straight Connector 2224">
                  <a:extLst>
                    <a:ext uri="{FF2B5EF4-FFF2-40B4-BE49-F238E27FC236}">
                      <a16:creationId xmlns:a16="http://schemas.microsoft.com/office/drawing/2014/main" id="{8D8F89E3-2198-F0EA-7BAE-588B131046DC}"/>
                    </a:ext>
                  </a:extLst>
                </p:cNvPr>
                <p:cNvCxnSpPr>
                  <a:cxnSpLocks/>
                  <a:stCxn id="2222" idx="0"/>
                  <a:endCxn id="2222" idx="4"/>
                </p:cNvCxnSpPr>
                <p:nvPr/>
              </p:nvCxnSpPr>
              <p:spPr>
                <a:xfrm>
                  <a:off x="6195100" y="2479349"/>
                  <a:ext cx="0" cy="2294357"/>
                </a:xfrm>
                <a:prstGeom prst="line">
                  <a:avLst/>
                </a:prstGeom>
                <a:grpFill/>
                <a:ln w="9525">
                  <a:solidFill>
                    <a:schemeClr val="bg1">
                      <a:lumMod val="6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/>
                  <a:bevelB prst="relaxedInset"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86" name="Rounded Rectangle 42">
                <a:extLst>
                  <a:ext uri="{FF2B5EF4-FFF2-40B4-BE49-F238E27FC236}">
                    <a16:creationId xmlns:a16="http://schemas.microsoft.com/office/drawing/2014/main" id="{AB768181-75CE-6EAF-42DF-B6DD8FE014A3}"/>
                  </a:ext>
                </a:extLst>
              </p:cNvPr>
              <p:cNvSpPr/>
              <p:nvPr/>
            </p:nvSpPr>
            <p:spPr>
              <a:xfrm>
                <a:off x="7120043" y="299748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7" name="Rounded Rectangle 115">
                <a:extLst>
                  <a:ext uri="{FF2B5EF4-FFF2-40B4-BE49-F238E27FC236}">
                    <a16:creationId xmlns:a16="http://schemas.microsoft.com/office/drawing/2014/main" id="{F5C6190F-532A-807B-FAB6-D3F56AD25D01}"/>
                  </a:ext>
                </a:extLst>
              </p:cNvPr>
              <p:cNvSpPr/>
              <p:nvPr/>
            </p:nvSpPr>
            <p:spPr>
              <a:xfrm>
                <a:off x="7088147" y="310115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8" name="Rounded Rectangle 116">
                <a:extLst>
                  <a:ext uri="{FF2B5EF4-FFF2-40B4-BE49-F238E27FC236}">
                    <a16:creationId xmlns:a16="http://schemas.microsoft.com/office/drawing/2014/main" id="{E1DE9BA2-28D7-BFB6-EFAF-AC420C93928F}"/>
                  </a:ext>
                </a:extLst>
              </p:cNvPr>
              <p:cNvSpPr/>
              <p:nvPr/>
            </p:nvSpPr>
            <p:spPr>
              <a:xfrm>
                <a:off x="7066883" y="320483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9" name="Rounded Rectangle 117">
                <a:extLst>
                  <a:ext uri="{FF2B5EF4-FFF2-40B4-BE49-F238E27FC236}">
                    <a16:creationId xmlns:a16="http://schemas.microsoft.com/office/drawing/2014/main" id="{0751BBBD-D136-0661-A0DB-2B24EAD4930F}"/>
                  </a:ext>
                </a:extLst>
              </p:cNvPr>
              <p:cNvSpPr/>
              <p:nvPr/>
            </p:nvSpPr>
            <p:spPr>
              <a:xfrm>
                <a:off x="7040303" y="330850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0" name="Rounded Rectangle 118">
                <a:extLst>
                  <a:ext uri="{FF2B5EF4-FFF2-40B4-BE49-F238E27FC236}">
                    <a16:creationId xmlns:a16="http://schemas.microsoft.com/office/drawing/2014/main" id="{99BE2B70-8D2B-7F4D-E9F4-8549786F155E}"/>
                  </a:ext>
                </a:extLst>
              </p:cNvPr>
              <p:cNvSpPr/>
              <p:nvPr/>
            </p:nvSpPr>
            <p:spPr>
              <a:xfrm>
                <a:off x="7029667" y="341218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1" name="Rounded Rectangle 119">
                <a:extLst>
                  <a:ext uri="{FF2B5EF4-FFF2-40B4-BE49-F238E27FC236}">
                    <a16:creationId xmlns:a16="http://schemas.microsoft.com/office/drawing/2014/main" id="{1720C720-B25D-118C-7752-05287B5B1FCF}"/>
                  </a:ext>
                </a:extLst>
              </p:cNvPr>
              <p:cNvSpPr/>
              <p:nvPr/>
            </p:nvSpPr>
            <p:spPr>
              <a:xfrm>
                <a:off x="7013717" y="351586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2" name="Rounded Rectangle 120">
                <a:extLst>
                  <a:ext uri="{FF2B5EF4-FFF2-40B4-BE49-F238E27FC236}">
                    <a16:creationId xmlns:a16="http://schemas.microsoft.com/office/drawing/2014/main" id="{4A8CE95C-5BAC-7BE0-8075-7EABB954F22A}"/>
                  </a:ext>
                </a:extLst>
              </p:cNvPr>
              <p:cNvSpPr/>
              <p:nvPr/>
            </p:nvSpPr>
            <p:spPr>
              <a:xfrm>
                <a:off x="7008402" y="361953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3" name="Rounded Rectangle 121">
                <a:extLst>
                  <a:ext uri="{FF2B5EF4-FFF2-40B4-BE49-F238E27FC236}">
                    <a16:creationId xmlns:a16="http://schemas.microsoft.com/office/drawing/2014/main" id="{CB6BC70F-B35B-9AF0-39ED-0D2F2F865ED2}"/>
                  </a:ext>
                </a:extLst>
              </p:cNvPr>
              <p:cNvSpPr/>
              <p:nvPr/>
            </p:nvSpPr>
            <p:spPr>
              <a:xfrm>
                <a:off x="7008401" y="382688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4" name="Rounded Rectangle 122">
                <a:extLst>
                  <a:ext uri="{FF2B5EF4-FFF2-40B4-BE49-F238E27FC236}">
                    <a16:creationId xmlns:a16="http://schemas.microsoft.com/office/drawing/2014/main" id="{CE408BB3-A9ED-BA73-32E1-564CE5871353}"/>
                  </a:ext>
                </a:extLst>
              </p:cNvPr>
              <p:cNvSpPr/>
              <p:nvPr/>
            </p:nvSpPr>
            <p:spPr>
              <a:xfrm>
                <a:off x="7013719" y="403424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5" name="Rounded Rectangle 123">
                <a:extLst>
                  <a:ext uri="{FF2B5EF4-FFF2-40B4-BE49-F238E27FC236}">
                    <a16:creationId xmlns:a16="http://schemas.microsoft.com/office/drawing/2014/main" id="{B8A383A0-C9EA-DF38-C4E2-9F206517ECF2}"/>
                  </a:ext>
                </a:extLst>
              </p:cNvPr>
              <p:cNvSpPr/>
              <p:nvPr/>
            </p:nvSpPr>
            <p:spPr>
              <a:xfrm>
                <a:off x="7029668" y="424159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6" name="Rounded Rectangle 126">
                <a:extLst>
                  <a:ext uri="{FF2B5EF4-FFF2-40B4-BE49-F238E27FC236}">
                    <a16:creationId xmlns:a16="http://schemas.microsoft.com/office/drawing/2014/main" id="{2EC0740B-100F-7BDB-6F4A-A2D2B2F2017D}"/>
                  </a:ext>
                </a:extLst>
              </p:cNvPr>
              <p:cNvSpPr/>
              <p:nvPr/>
            </p:nvSpPr>
            <p:spPr>
              <a:xfrm>
                <a:off x="7056248" y="444894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7" name="Rounded Rectangle 127">
                <a:extLst>
                  <a:ext uri="{FF2B5EF4-FFF2-40B4-BE49-F238E27FC236}">
                    <a16:creationId xmlns:a16="http://schemas.microsoft.com/office/drawing/2014/main" id="{396F346B-D67C-5A95-DF20-B34BFFB1DBFC}"/>
                  </a:ext>
                </a:extLst>
              </p:cNvPr>
              <p:cNvSpPr/>
              <p:nvPr/>
            </p:nvSpPr>
            <p:spPr>
              <a:xfrm>
                <a:off x="7082831" y="465629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8" name="Rounded Rectangle 128">
                <a:extLst>
                  <a:ext uri="{FF2B5EF4-FFF2-40B4-BE49-F238E27FC236}">
                    <a16:creationId xmlns:a16="http://schemas.microsoft.com/office/drawing/2014/main" id="{09A21CCB-8482-5564-D555-BD9C9A8A5300}"/>
                  </a:ext>
                </a:extLst>
              </p:cNvPr>
              <p:cNvSpPr/>
              <p:nvPr/>
            </p:nvSpPr>
            <p:spPr>
              <a:xfrm>
                <a:off x="7008402" y="372321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99" name="Rounded Rectangle 129">
                <a:extLst>
                  <a:ext uri="{FF2B5EF4-FFF2-40B4-BE49-F238E27FC236}">
                    <a16:creationId xmlns:a16="http://schemas.microsoft.com/office/drawing/2014/main" id="{646ABC9C-1102-7F98-78C5-E4A13B6E3BBE}"/>
                  </a:ext>
                </a:extLst>
              </p:cNvPr>
              <p:cNvSpPr/>
              <p:nvPr/>
            </p:nvSpPr>
            <p:spPr>
              <a:xfrm>
                <a:off x="7008401" y="393056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0" name="Rounded Rectangle 131">
                <a:extLst>
                  <a:ext uri="{FF2B5EF4-FFF2-40B4-BE49-F238E27FC236}">
                    <a16:creationId xmlns:a16="http://schemas.microsoft.com/office/drawing/2014/main" id="{7765F8C9-D4D7-01E5-FA0B-A161B9C8BC9F}"/>
                  </a:ext>
                </a:extLst>
              </p:cNvPr>
              <p:cNvSpPr/>
              <p:nvPr/>
            </p:nvSpPr>
            <p:spPr>
              <a:xfrm>
                <a:off x="7019034" y="413791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1" name="Rounded Rectangle 132">
                <a:extLst>
                  <a:ext uri="{FF2B5EF4-FFF2-40B4-BE49-F238E27FC236}">
                    <a16:creationId xmlns:a16="http://schemas.microsoft.com/office/drawing/2014/main" id="{1B37088B-6EB5-C823-0D7D-521FCF6B55C1}"/>
                  </a:ext>
                </a:extLst>
              </p:cNvPr>
              <p:cNvSpPr/>
              <p:nvPr/>
            </p:nvSpPr>
            <p:spPr>
              <a:xfrm>
                <a:off x="7034982" y="434526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2" name="Rounded Rectangle 133">
                <a:extLst>
                  <a:ext uri="{FF2B5EF4-FFF2-40B4-BE49-F238E27FC236}">
                    <a16:creationId xmlns:a16="http://schemas.microsoft.com/office/drawing/2014/main" id="{B140B7E6-24ED-54C5-12B1-BE7C85F2231D}"/>
                  </a:ext>
                </a:extLst>
              </p:cNvPr>
              <p:cNvSpPr/>
              <p:nvPr/>
            </p:nvSpPr>
            <p:spPr>
              <a:xfrm>
                <a:off x="7066882" y="455262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3" name="Rounded Rectangle 134">
                <a:extLst>
                  <a:ext uri="{FF2B5EF4-FFF2-40B4-BE49-F238E27FC236}">
                    <a16:creationId xmlns:a16="http://schemas.microsoft.com/office/drawing/2014/main" id="{02950B46-15B1-EE00-177A-97242F84A258}"/>
                  </a:ext>
                </a:extLst>
              </p:cNvPr>
              <p:cNvSpPr/>
              <p:nvPr/>
            </p:nvSpPr>
            <p:spPr>
              <a:xfrm>
                <a:off x="7125359" y="47599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4" name="Rounded Rectangle 177">
                <a:extLst>
                  <a:ext uri="{FF2B5EF4-FFF2-40B4-BE49-F238E27FC236}">
                    <a16:creationId xmlns:a16="http://schemas.microsoft.com/office/drawing/2014/main" id="{D9EB7009-79C8-BCC0-0C2C-504DFB23E7DB}"/>
                  </a:ext>
                </a:extLst>
              </p:cNvPr>
              <p:cNvSpPr/>
              <p:nvPr/>
            </p:nvSpPr>
            <p:spPr>
              <a:xfrm>
                <a:off x="7100444" y="304931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5" name="Rounded Rectangle 178">
                <a:extLst>
                  <a:ext uri="{FF2B5EF4-FFF2-40B4-BE49-F238E27FC236}">
                    <a16:creationId xmlns:a16="http://schemas.microsoft.com/office/drawing/2014/main" id="{0CD7C879-28F2-E496-F347-6B26B9CD81BD}"/>
                  </a:ext>
                </a:extLst>
              </p:cNvPr>
              <p:cNvSpPr/>
              <p:nvPr/>
            </p:nvSpPr>
            <p:spPr>
              <a:xfrm>
                <a:off x="7068548" y="315299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6" name="Rounded Rectangle 179">
                <a:extLst>
                  <a:ext uri="{FF2B5EF4-FFF2-40B4-BE49-F238E27FC236}">
                    <a16:creationId xmlns:a16="http://schemas.microsoft.com/office/drawing/2014/main" id="{15A97A44-2145-CFD8-856E-BCD3B0695919}"/>
                  </a:ext>
                </a:extLst>
              </p:cNvPr>
              <p:cNvSpPr/>
              <p:nvPr/>
            </p:nvSpPr>
            <p:spPr>
              <a:xfrm>
                <a:off x="7052600" y="325667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7" name="Rounded Rectangle 180">
                <a:extLst>
                  <a:ext uri="{FF2B5EF4-FFF2-40B4-BE49-F238E27FC236}">
                    <a16:creationId xmlns:a16="http://schemas.microsoft.com/office/drawing/2014/main" id="{FCCEAA17-CDEC-3DA0-9505-E097CBD4895A}"/>
                  </a:ext>
                </a:extLst>
              </p:cNvPr>
              <p:cNvSpPr/>
              <p:nvPr/>
            </p:nvSpPr>
            <p:spPr>
              <a:xfrm>
                <a:off x="7036652" y="336034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8" name="Rounded Rectangle 181">
                <a:extLst>
                  <a:ext uri="{FF2B5EF4-FFF2-40B4-BE49-F238E27FC236}">
                    <a16:creationId xmlns:a16="http://schemas.microsoft.com/office/drawing/2014/main" id="{9C4DADE7-8DC5-7F39-67B0-1E0F3A09FFAF}"/>
                  </a:ext>
                </a:extLst>
              </p:cNvPr>
              <p:cNvSpPr/>
              <p:nvPr/>
            </p:nvSpPr>
            <p:spPr>
              <a:xfrm>
                <a:off x="7020700" y="346402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09" name="Rounded Rectangle 182">
                <a:extLst>
                  <a:ext uri="{FF2B5EF4-FFF2-40B4-BE49-F238E27FC236}">
                    <a16:creationId xmlns:a16="http://schemas.microsoft.com/office/drawing/2014/main" id="{FB9BC9AE-F8FF-5D4A-36A7-54C072739679}"/>
                  </a:ext>
                </a:extLst>
              </p:cNvPr>
              <p:cNvSpPr/>
              <p:nvPr/>
            </p:nvSpPr>
            <p:spPr>
              <a:xfrm>
                <a:off x="7015386" y="356769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0" name="Rounded Rectangle 183">
                <a:extLst>
                  <a:ext uri="{FF2B5EF4-FFF2-40B4-BE49-F238E27FC236}">
                    <a16:creationId xmlns:a16="http://schemas.microsoft.com/office/drawing/2014/main" id="{9A428FC6-3A18-7616-4418-DF171354E0CF}"/>
                  </a:ext>
                </a:extLst>
              </p:cNvPr>
              <p:cNvSpPr/>
              <p:nvPr/>
            </p:nvSpPr>
            <p:spPr>
              <a:xfrm>
                <a:off x="7004750" y="367137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1" name="Rounded Rectangle 184">
                <a:extLst>
                  <a:ext uri="{FF2B5EF4-FFF2-40B4-BE49-F238E27FC236}">
                    <a16:creationId xmlns:a16="http://schemas.microsoft.com/office/drawing/2014/main" id="{C5BE808D-71A0-9830-B00B-F83C651D314F}"/>
                  </a:ext>
                </a:extLst>
              </p:cNvPr>
              <p:cNvSpPr/>
              <p:nvPr/>
            </p:nvSpPr>
            <p:spPr>
              <a:xfrm>
                <a:off x="7010067" y="387872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2" name="Rounded Rectangle 185">
                <a:extLst>
                  <a:ext uri="{FF2B5EF4-FFF2-40B4-BE49-F238E27FC236}">
                    <a16:creationId xmlns:a16="http://schemas.microsoft.com/office/drawing/2014/main" id="{1AE9FA31-FBAA-F545-09EE-F60E3526D57A}"/>
                  </a:ext>
                </a:extLst>
              </p:cNvPr>
              <p:cNvSpPr/>
              <p:nvPr/>
            </p:nvSpPr>
            <p:spPr>
              <a:xfrm>
                <a:off x="7020697" y="408607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3" name="Rounded Rectangle 186">
                <a:extLst>
                  <a:ext uri="{FF2B5EF4-FFF2-40B4-BE49-F238E27FC236}">
                    <a16:creationId xmlns:a16="http://schemas.microsoft.com/office/drawing/2014/main" id="{93E8EDD8-EF25-8D5F-C5F1-BC32F56455CF}"/>
                  </a:ext>
                </a:extLst>
              </p:cNvPr>
              <p:cNvSpPr/>
              <p:nvPr/>
            </p:nvSpPr>
            <p:spPr>
              <a:xfrm>
                <a:off x="7036651" y="429343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4" name="Rounded Rectangle 187">
                <a:extLst>
                  <a:ext uri="{FF2B5EF4-FFF2-40B4-BE49-F238E27FC236}">
                    <a16:creationId xmlns:a16="http://schemas.microsoft.com/office/drawing/2014/main" id="{A9E0828D-1CDE-E8C4-4B63-CA27B149B032}"/>
                  </a:ext>
                </a:extLst>
              </p:cNvPr>
              <p:cNvSpPr/>
              <p:nvPr/>
            </p:nvSpPr>
            <p:spPr>
              <a:xfrm>
                <a:off x="7057914" y="450078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5" name="Rounded Rectangle 188">
                <a:extLst>
                  <a:ext uri="{FF2B5EF4-FFF2-40B4-BE49-F238E27FC236}">
                    <a16:creationId xmlns:a16="http://schemas.microsoft.com/office/drawing/2014/main" id="{BA0C21DE-18AD-6B2D-6BFA-6AFFEB18C263}"/>
                  </a:ext>
                </a:extLst>
              </p:cNvPr>
              <p:cNvSpPr/>
              <p:nvPr/>
            </p:nvSpPr>
            <p:spPr>
              <a:xfrm>
                <a:off x="7100444" y="470813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6" name="Rounded Rectangle 189">
                <a:extLst>
                  <a:ext uri="{FF2B5EF4-FFF2-40B4-BE49-F238E27FC236}">
                    <a16:creationId xmlns:a16="http://schemas.microsoft.com/office/drawing/2014/main" id="{D72E3B3B-2B01-55C7-724F-3D1CD991D094}"/>
                  </a:ext>
                </a:extLst>
              </p:cNvPr>
              <p:cNvSpPr/>
              <p:nvPr/>
            </p:nvSpPr>
            <p:spPr>
              <a:xfrm>
                <a:off x="7010067" y="3775050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7" name="Rounded Rectangle 190">
                <a:extLst>
                  <a:ext uri="{FF2B5EF4-FFF2-40B4-BE49-F238E27FC236}">
                    <a16:creationId xmlns:a16="http://schemas.microsoft.com/office/drawing/2014/main" id="{63312927-CC05-9476-8EBE-6B675CDB9B17}"/>
                  </a:ext>
                </a:extLst>
              </p:cNvPr>
              <p:cNvSpPr/>
              <p:nvPr/>
            </p:nvSpPr>
            <p:spPr>
              <a:xfrm>
                <a:off x="7010067" y="3982402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8" name="Rounded Rectangle 191">
                <a:extLst>
                  <a:ext uri="{FF2B5EF4-FFF2-40B4-BE49-F238E27FC236}">
                    <a16:creationId xmlns:a16="http://schemas.microsoft.com/office/drawing/2014/main" id="{C8E05736-13D7-431D-E9FA-3E09F6A3ECDA}"/>
                  </a:ext>
                </a:extLst>
              </p:cNvPr>
              <p:cNvSpPr/>
              <p:nvPr/>
            </p:nvSpPr>
            <p:spPr>
              <a:xfrm>
                <a:off x="7026017" y="4189754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19" name="Rounded Rectangle 192">
                <a:extLst>
                  <a:ext uri="{FF2B5EF4-FFF2-40B4-BE49-F238E27FC236}">
                    <a16:creationId xmlns:a16="http://schemas.microsoft.com/office/drawing/2014/main" id="{193CBB71-4E53-FA63-DDD3-70731EECB7BA}"/>
                  </a:ext>
                </a:extLst>
              </p:cNvPr>
              <p:cNvSpPr/>
              <p:nvPr/>
            </p:nvSpPr>
            <p:spPr>
              <a:xfrm>
                <a:off x="7047282" y="4397106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220" name="Rounded Rectangle 193">
                <a:extLst>
                  <a:ext uri="{FF2B5EF4-FFF2-40B4-BE49-F238E27FC236}">
                    <a16:creationId xmlns:a16="http://schemas.microsoft.com/office/drawing/2014/main" id="{742BED53-0CE0-6335-35DE-436C966A086B}"/>
                  </a:ext>
                </a:extLst>
              </p:cNvPr>
              <p:cNvSpPr/>
              <p:nvPr/>
            </p:nvSpPr>
            <p:spPr>
              <a:xfrm>
                <a:off x="7079180" y="4604458"/>
                <a:ext cx="899963" cy="18288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66" name="TextBox 51">
              <a:extLst>
                <a:ext uri="{FF2B5EF4-FFF2-40B4-BE49-F238E27FC236}">
                  <a16:creationId xmlns:a16="http://schemas.microsoft.com/office/drawing/2014/main" id="{1E235517-1787-4928-804E-5A4F3AA30595}"/>
                </a:ext>
              </a:extLst>
            </p:cNvPr>
            <p:cNvSpPr txBox="1"/>
            <p:nvPr/>
          </p:nvSpPr>
          <p:spPr>
            <a:xfrm>
              <a:off x="5414940" y="5469791"/>
              <a:ext cx="1932832" cy="9668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Whisker </a:t>
              </a:r>
            </a:p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stimulation</a:t>
              </a:r>
            </a:p>
          </p:txBody>
        </p:sp>
        <p:grpSp>
          <p:nvGrpSpPr>
            <p:cNvPr id="2167" name="Group 2166">
              <a:extLst>
                <a:ext uri="{FF2B5EF4-FFF2-40B4-BE49-F238E27FC236}">
                  <a16:creationId xmlns:a16="http://schemas.microsoft.com/office/drawing/2014/main" id="{F74C5BBA-434E-A0EB-7136-FA79D444D002}"/>
                </a:ext>
              </a:extLst>
            </p:cNvPr>
            <p:cNvGrpSpPr/>
            <p:nvPr/>
          </p:nvGrpSpPr>
          <p:grpSpPr>
            <a:xfrm>
              <a:off x="6569804" y="4091398"/>
              <a:ext cx="593992" cy="446330"/>
              <a:chOff x="6075977" y="3409615"/>
              <a:chExt cx="593992" cy="446330"/>
            </a:xfrm>
            <a:effectLst>
              <a:outerShdw blurRad="50800" dist="381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>
                <a:rot lat="0" lon="0" rev="7200000"/>
              </a:lightRig>
            </a:scene3d>
          </p:grpSpPr>
          <p:sp>
            <p:nvSpPr>
              <p:cNvPr id="2183" name="Can 14">
                <a:extLst>
                  <a:ext uri="{FF2B5EF4-FFF2-40B4-BE49-F238E27FC236}">
                    <a16:creationId xmlns:a16="http://schemas.microsoft.com/office/drawing/2014/main" id="{DD399132-8D61-F93A-05B8-DC3AD70CC1B4}"/>
                  </a:ext>
                </a:extLst>
              </p:cNvPr>
              <p:cNvSpPr/>
              <p:nvPr/>
            </p:nvSpPr>
            <p:spPr>
              <a:xfrm rot="5400000">
                <a:off x="6130087" y="3485333"/>
                <a:ext cx="174168" cy="282388"/>
              </a:xfrm>
              <a:prstGeom prst="can">
                <a:avLst/>
              </a:prstGeom>
              <a:solidFill>
                <a:schemeClr val="bg1">
                  <a:lumMod val="6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4" name="Can 27">
                <a:extLst>
                  <a:ext uri="{FF2B5EF4-FFF2-40B4-BE49-F238E27FC236}">
                    <a16:creationId xmlns:a16="http://schemas.microsoft.com/office/drawing/2014/main" id="{82280776-2FBF-ED64-64FD-AFA8E4FA09E7}"/>
                  </a:ext>
                </a:extLst>
              </p:cNvPr>
              <p:cNvSpPr/>
              <p:nvPr/>
            </p:nvSpPr>
            <p:spPr>
              <a:xfrm rot="5400000">
                <a:off x="6207760" y="3393736"/>
                <a:ext cx="446330" cy="478088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sp3d prstMaterial="dkEdge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168" name="Freeform 29">
              <a:extLst>
                <a:ext uri="{FF2B5EF4-FFF2-40B4-BE49-F238E27FC236}">
                  <a16:creationId xmlns:a16="http://schemas.microsoft.com/office/drawing/2014/main" id="{0DEC763D-BADC-EEDF-6F5B-1C49CEEC6E20}"/>
                </a:ext>
              </a:extLst>
            </p:cNvPr>
            <p:cNvSpPr/>
            <p:nvPr/>
          </p:nvSpPr>
          <p:spPr>
            <a:xfrm>
              <a:off x="5687189" y="2326589"/>
              <a:ext cx="863600" cy="1151467"/>
            </a:xfrm>
            <a:custGeom>
              <a:avLst/>
              <a:gdLst>
                <a:gd name="connsiteX0" fmla="*/ 863600 w 863600"/>
                <a:gd name="connsiteY0" fmla="*/ 601134 h 1151467"/>
                <a:gd name="connsiteX1" fmla="*/ 762000 w 863600"/>
                <a:gd name="connsiteY1" fmla="*/ 524934 h 1151467"/>
                <a:gd name="connsiteX2" fmla="*/ 635000 w 863600"/>
                <a:gd name="connsiteY2" fmla="*/ 143934 h 1151467"/>
                <a:gd name="connsiteX3" fmla="*/ 431800 w 863600"/>
                <a:gd name="connsiteY3" fmla="*/ 0 h 1151467"/>
                <a:gd name="connsiteX4" fmla="*/ 143933 w 863600"/>
                <a:gd name="connsiteY4" fmla="*/ 194734 h 1151467"/>
                <a:gd name="connsiteX5" fmla="*/ 0 w 863600"/>
                <a:gd name="connsiteY5" fmla="*/ 643467 h 1151467"/>
                <a:gd name="connsiteX6" fmla="*/ 76200 w 863600"/>
                <a:gd name="connsiteY6" fmla="*/ 889000 h 1151467"/>
                <a:gd name="connsiteX7" fmla="*/ 423333 w 863600"/>
                <a:gd name="connsiteY7" fmla="*/ 1134534 h 1151467"/>
                <a:gd name="connsiteX8" fmla="*/ 448733 w 863600"/>
                <a:gd name="connsiteY8" fmla="*/ 1151467 h 1151467"/>
                <a:gd name="connsiteX9" fmla="*/ 863600 w 863600"/>
                <a:gd name="connsiteY9" fmla="*/ 601134 h 115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3600" h="1151467">
                  <a:moveTo>
                    <a:pt x="863600" y="601134"/>
                  </a:moveTo>
                  <a:lnTo>
                    <a:pt x="762000" y="524934"/>
                  </a:lnTo>
                  <a:lnTo>
                    <a:pt x="635000" y="143934"/>
                  </a:lnTo>
                  <a:lnTo>
                    <a:pt x="431800" y="0"/>
                  </a:lnTo>
                  <a:lnTo>
                    <a:pt x="143933" y="194734"/>
                  </a:lnTo>
                  <a:lnTo>
                    <a:pt x="0" y="643467"/>
                  </a:lnTo>
                  <a:lnTo>
                    <a:pt x="76200" y="889000"/>
                  </a:lnTo>
                  <a:lnTo>
                    <a:pt x="423333" y="1134534"/>
                  </a:lnTo>
                  <a:lnTo>
                    <a:pt x="448733" y="1151467"/>
                  </a:lnTo>
                  <a:lnTo>
                    <a:pt x="863600" y="601134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69" name="TextBox 56">
              <a:extLst>
                <a:ext uri="{FF2B5EF4-FFF2-40B4-BE49-F238E27FC236}">
                  <a16:creationId xmlns:a16="http://schemas.microsoft.com/office/drawing/2014/main" id="{4FB6076E-55AB-C42A-8EA3-AAAE5FD63A11}"/>
                </a:ext>
              </a:extLst>
            </p:cNvPr>
            <p:cNvSpPr txBox="1"/>
            <p:nvPr/>
          </p:nvSpPr>
          <p:spPr>
            <a:xfrm>
              <a:off x="4631464" y="4926177"/>
              <a:ext cx="1044699" cy="615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WM</a:t>
              </a:r>
            </a:p>
          </p:txBody>
        </p:sp>
        <p:sp>
          <p:nvSpPr>
            <p:cNvPr id="2170" name="TextBox 57">
              <a:extLst>
                <a:ext uri="{FF2B5EF4-FFF2-40B4-BE49-F238E27FC236}">
                  <a16:creationId xmlns:a16="http://schemas.microsoft.com/office/drawing/2014/main" id="{444263E7-E7D0-B855-08C6-C293E22427BF}"/>
                </a:ext>
              </a:extLst>
            </p:cNvPr>
            <p:cNvSpPr txBox="1"/>
            <p:nvPr/>
          </p:nvSpPr>
          <p:spPr>
            <a:xfrm>
              <a:off x="6629547" y="4572384"/>
              <a:ext cx="705930" cy="6152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L</a:t>
              </a:r>
            </a:p>
          </p:txBody>
        </p:sp>
        <p:sp>
          <p:nvSpPr>
            <p:cNvPr id="2171" name="TextBox 58">
              <a:extLst>
                <a:ext uri="{FF2B5EF4-FFF2-40B4-BE49-F238E27FC236}">
                  <a16:creationId xmlns:a16="http://schemas.microsoft.com/office/drawing/2014/main" id="{2612F291-97A4-5798-397C-9F3C3C8D05A4}"/>
                </a:ext>
              </a:extLst>
            </p:cNvPr>
            <p:cNvSpPr txBox="1"/>
            <p:nvPr/>
          </p:nvSpPr>
          <p:spPr>
            <a:xfrm>
              <a:off x="3343526" y="1883434"/>
              <a:ext cx="1909942" cy="13184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2-PT Ca</a:t>
              </a:r>
              <a:r>
                <a:rPr lang="en-US" sz="8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2+</a:t>
              </a:r>
            </a:p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Imaging + </a:t>
              </a:r>
            </a:p>
            <a:p>
              <a:pPr algn="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SLM</a:t>
              </a:r>
            </a:p>
          </p:txBody>
        </p:sp>
        <p:pic>
          <p:nvPicPr>
            <p:cNvPr id="2172" name="Picture 2171">
              <a:extLst>
                <a:ext uri="{FF2B5EF4-FFF2-40B4-BE49-F238E27FC236}">
                  <a16:creationId xmlns:a16="http://schemas.microsoft.com/office/drawing/2014/main" id="{92A84485-DC71-DD9D-CF6B-27ACD50B8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34908">
              <a:off x="5535974" y="2726309"/>
              <a:ext cx="1719072" cy="85953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2173" name="Group 2172">
              <a:extLst>
                <a:ext uri="{FF2B5EF4-FFF2-40B4-BE49-F238E27FC236}">
                  <a16:creationId xmlns:a16="http://schemas.microsoft.com/office/drawing/2014/main" id="{323AEB71-AC5E-9754-1A42-FBB01F3DE42B}"/>
                </a:ext>
              </a:extLst>
            </p:cNvPr>
            <p:cNvGrpSpPr/>
            <p:nvPr/>
          </p:nvGrpSpPr>
          <p:grpSpPr>
            <a:xfrm flipH="1">
              <a:off x="6187001" y="3139887"/>
              <a:ext cx="242459" cy="2331952"/>
              <a:chOff x="7232585" y="2709260"/>
              <a:chExt cx="242459" cy="2331952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179" name="Can 139">
                <a:extLst>
                  <a:ext uri="{FF2B5EF4-FFF2-40B4-BE49-F238E27FC236}">
                    <a16:creationId xmlns:a16="http://schemas.microsoft.com/office/drawing/2014/main" id="{2B61E9B6-1AB8-03ED-0DFE-29E710CE9591}"/>
                  </a:ext>
                </a:extLst>
              </p:cNvPr>
              <p:cNvSpPr/>
              <p:nvPr/>
            </p:nvSpPr>
            <p:spPr>
              <a:xfrm>
                <a:off x="7232585" y="3212412"/>
                <a:ext cx="92687" cy="1828800"/>
              </a:xfrm>
              <a:prstGeom prst="can">
                <a:avLst/>
              </a:prstGeom>
              <a:solidFill>
                <a:schemeClr val="bg2">
                  <a:lumMod val="50000"/>
                </a:schemeClr>
              </a:solidFill>
              <a:ln w="9525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0" name="Can 138">
                <a:extLst>
                  <a:ext uri="{FF2B5EF4-FFF2-40B4-BE49-F238E27FC236}">
                    <a16:creationId xmlns:a16="http://schemas.microsoft.com/office/drawing/2014/main" id="{FA2BE2DA-929A-0B29-CC1D-37CD86C8EA5E}"/>
                  </a:ext>
                </a:extLst>
              </p:cNvPr>
              <p:cNvSpPr/>
              <p:nvPr/>
            </p:nvSpPr>
            <p:spPr>
              <a:xfrm>
                <a:off x="7253026" y="2979664"/>
                <a:ext cx="54864" cy="248312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1" name="Can 137">
                <a:extLst>
                  <a:ext uri="{FF2B5EF4-FFF2-40B4-BE49-F238E27FC236}">
                    <a16:creationId xmlns:a16="http://schemas.microsoft.com/office/drawing/2014/main" id="{2E5AF91C-C586-BF1C-B2B1-64F588E16007}"/>
                  </a:ext>
                </a:extLst>
              </p:cNvPr>
              <p:cNvSpPr/>
              <p:nvPr/>
            </p:nvSpPr>
            <p:spPr>
              <a:xfrm rot="3373556">
                <a:off x="7333312" y="2831560"/>
                <a:ext cx="54864" cy="228600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82" name="Can 15">
                <a:extLst>
                  <a:ext uri="{FF2B5EF4-FFF2-40B4-BE49-F238E27FC236}">
                    <a16:creationId xmlns:a16="http://schemas.microsoft.com/office/drawing/2014/main" id="{6DA18EF1-6811-7967-272E-CABC3047C737}"/>
                  </a:ext>
                </a:extLst>
              </p:cNvPr>
              <p:cNvSpPr/>
              <p:nvPr/>
            </p:nvSpPr>
            <p:spPr>
              <a:xfrm>
                <a:off x="7416296" y="2709260"/>
                <a:ext cx="53503" cy="413136"/>
              </a:xfrm>
              <a:prstGeom prst="ca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174" name="Group 2173">
              <a:extLst>
                <a:ext uri="{FF2B5EF4-FFF2-40B4-BE49-F238E27FC236}">
                  <a16:creationId xmlns:a16="http://schemas.microsoft.com/office/drawing/2014/main" id="{64B3F052-AC34-52F8-B019-CBF7C8F4170A}"/>
                </a:ext>
              </a:extLst>
            </p:cNvPr>
            <p:cNvGrpSpPr/>
            <p:nvPr/>
          </p:nvGrpSpPr>
          <p:grpSpPr>
            <a:xfrm rot="810078">
              <a:off x="5272821" y="2066291"/>
              <a:ext cx="806997" cy="670336"/>
              <a:chOff x="4481490" y="1449739"/>
              <a:chExt cx="614826" cy="477094"/>
            </a:xfr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</p:grpSpPr>
          <p:sp>
            <p:nvSpPr>
              <p:cNvPr id="2176" name="Rectangle 2175">
                <a:extLst>
                  <a:ext uri="{FF2B5EF4-FFF2-40B4-BE49-F238E27FC236}">
                    <a16:creationId xmlns:a16="http://schemas.microsoft.com/office/drawing/2014/main" id="{5CDD8C06-76EC-BCB0-A954-D95BE659AA20}"/>
                  </a:ext>
                </a:extLst>
              </p:cNvPr>
              <p:cNvSpPr/>
              <p:nvPr/>
            </p:nvSpPr>
            <p:spPr>
              <a:xfrm rot="8620569">
                <a:off x="4481490" y="1449739"/>
                <a:ext cx="455249" cy="270631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77" name="Snip Same Side Corner Rectangle 68">
                <a:extLst>
                  <a:ext uri="{FF2B5EF4-FFF2-40B4-BE49-F238E27FC236}">
                    <a16:creationId xmlns:a16="http://schemas.microsoft.com/office/drawing/2014/main" id="{A6CC4C9B-DE20-EF0A-DA04-AF90D5998ECD}"/>
                  </a:ext>
                </a:extLst>
              </p:cNvPr>
              <p:cNvSpPr/>
              <p:nvPr/>
            </p:nvSpPr>
            <p:spPr>
              <a:xfrm rot="8620569">
                <a:off x="4611087" y="1689899"/>
                <a:ext cx="454531" cy="120002"/>
              </a:xfrm>
              <a:prstGeom prst="snip2SameRect">
                <a:avLst>
                  <a:gd name="adj1" fmla="val 32069"/>
                  <a:gd name="adj2" fmla="val 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78" name="Trapezoid 2177">
                <a:extLst>
                  <a:ext uri="{FF2B5EF4-FFF2-40B4-BE49-F238E27FC236}">
                    <a16:creationId xmlns:a16="http://schemas.microsoft.com/office/drawing/2014/main" id="{FBBD3C16-7750-1B86-EF80-0DC911FC4B46}"/>
                  </a:ext>
                </a:extLst>
              </p:cNvPr>
              <p:cNvSpPr/>
              <p:nvPr/>
            </p:nvSpPr>
            <p:spPr>
              <a:xfrm rot="8620569">
                <a:off x="4743084" y="1789410"/>
                <a:ext cx="353232" cy="137423"/>
              </a:xfrm>
              <a:prstGeom prst="trapezoid">
                <a:avLst>
                  <a:gd name="adj" fmla="val 67224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solidFill>
                  <a:schemeClr val="bg1">
                    <a:lumMod val="50000"/>
                  </a:schemeClr>
                </a:solidFill>
              </a:ln>
              <a:sp3d prstMaterial="matte">
                <a:bevelT w="25400" h="25400"/>
                <a:bevelB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2175" name="Picture 2174" descr="A picture containing icon&#10;&#10;Description automatically generated">
              <a:extLst>
                <a:ext uri="{FF2B5EF4-FFF2-40B4-BE49-F238E27FC236}">
                  <a16:creationId xmlns:a16="http://schemas.microsoft.com/office/drawing/2014/main" id="{E0C24258-4199-B0B4-71EF-365A1D44F1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3020992">
              <a:off x="4992007" y="3646619"/>
              <a:ext cx="778738" cy="108968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226" name="Arrow: Right 2225">
            <a:extLst>
              <a:ext uri="{FF2B5EF4-FFF2-40B4-BE49-F238E27FC236}">
                <a16:creationId xmlns:a16="http://schemas.microsoft.com/office/drawing/2014/main" id="{E4A2C712-4709-FFF0-9125-4FE832A48F6E}"/>
              </a:ext>
            </a:extLst>
          </p:cNvPr>
          <p:cNvSpPr/>
          <p:nvPr/>
        </p:nvSpPr>
        <p:spPr>
          <a:xfrm>
            <a:off x="7160498" y="2796085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227" name="Group 2226">
            <a:extLst>
              <a:ext uri="{FF2B5EF4-FFF2-40B4-BE49-F238E27FC236}">
                <a16:creationId xmlns:a16="http://schemas.microsoft.com/office/drawing/2014/main" id="{7EF48BB4-7E06-7B21-87D1-AE849575C20C}"/>
              </a:ext>
            </a:extLst>
          </p:cNvPr>
          <p:cNvGrpSpPr/>
          <p:nvPr/>
        </p:nvGrpSpPr>
        <p:grpSpPr>
          <a:xfrm>
            <a:off x="8849538" y="4396591"/>
            <a:ext cx="768534" cy="574723"/>
            <a:chOff x="6626820" y="1301314"/>
            <a:chExt cx="768534" cy="574723"/>
          </a:xfrm>
        </p:grpSpPr>
        <p:sp>
          <p:nvSpPr>
            <p:cNvPr id="2228" name="Oval 2227">
              <a:extLst>
                <a:ext uri="{FF2B5EF4-FFF2-40B4-BE49-F238E27FC236}">
                  <a16:creationId xmlns:a16="http://schemas.microsoft.com/office/drawing/2014/main" id="{EDF2BC07-1F15-71A2-B358-23DCA36BFB68}"/>
                </a:ext>
              </a:extLst>
            </p:cNvPr>
            <p:cNvSpPr/>
            <p:nvPr/>
          </p:nvSpPr>
          <p:spPr>
            <a:xfrm>
              <a:off x="6982590" y="1527485"/>
              <a:ext cx="144725" cy="145229"/>
            </a:xfrm>
            <a:prstGeom prst="ellipse">
              <a:avLst/>
            </a:prstGeom>
            <a:solidFill>
              <a:srgbClr val="FF0000">
                <a:alpha val="2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29" name="Oval 2228">
              <a:extLst>
                <a:ext uri="{FF2B5EF4-FFF2-40B4-BE49-F238E27FC236}">
                  <a16:creationId xmlns:a16="http://schemas.microsoft.com/office/drawing/2014/main" id="{FFA6CFCF-47CF-50DF-BD32-27221D4AB502}"/>
                </a:ext>
              </a:extLst>
            </p:cNvPr>
            <p:cNvSpPr/>
            <p:nvPr/>
          </p:nvSpPr>
          <p:spPr>
            <a:xfrm>
              <a:off x="6626820" y="1563257"/>
              <a:ext cx="144725" cy="145229"/>
            </a:xfrm>
            <a:prstGeom prst="ellipse">
              <a:avLst/>
            </a:prstGeom>
            <a:solidFill>
              <a:srgbClr val="FF0000">
                <a:alpha val="32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30" name="Oval 2229">
              <a:extLst>
                <a:ext uri="{FF2B5EF4-FFF2-40B4-BE49-F238E27FC236}">
                  <a16:creationId xmlns:a16="http://schemas.microsoft.com/office/drawing/2014/main" id="{F2CDAECF-7C33-90F0-5302-F1523C272CFE}"/>
                </a:ext>
              </a:extLst>
            </p:cNvPr>
            <p:cNvSpPr/>
            <p:nvPr/>
          </p:nvSpPr>
          <p:spPr>
            <a:xfrm>
              <a:off x="6906264" y="1730808"/>
              <a:ext cx="144725" cy="14522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31" name="Oval 2230">
              <a:extLst>
                <a:ext uri="{FF2B5EF4-FFF2-40B4-BE49-F238E27FC236}">
                  <a16:creationId xmlns:a16="http://schemas.microsoft.com/office/drawing/2014/main" id="{ABA85562-8956-5A41-3027-3347A46BB736}"/>
                </a:ext>
              </a:extLst>
            </p:cNvPr>
            <p:cNvSpPr/>
            <p:nvPr/>
          </p:nvSpPr>
          <p:spPr>
            <a:xfrm>
              <a:off x="7250629" y="1636763"/>
              <a:ext cx="144725" cy="145229"/>
            </a:xfrm>
            <a:prstGeom prst="ellipse">
              <a:avLst/>
            </a:prstGeom>
            <a:solidFill>
              <a:srgbClr val="FF0000">
                <a:alpha val="85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32" name="Oval 2231">
              <a:extLst>
                <a:ext uri="{FF2B5EF4-FFF2-40B4-BE49-F238E27FC236}">
                  <a16:creationId xmlns:a16="http://schemas.microsoft.com/office/drawing/2014/main" id="{19BD6252-1266-9AB9-1758-22C6919AC1E3}"/>
                </a:ext>
              </a:extLst>
            </p:cNvPr>
            <p:cNvSpPr/>
            <p:nvPr/>
          </p:nvSpPr>
          <p:spPr>
            <a:xfrm>
              <a:off x="7158813" y="1301314"/>
              <a:ext cx="144725" cy="145229"/>
            </a:xfrm>
            <a:prstGeom prst="ellipse">
              <a:avLst/>
            </a:prstGeom>
            <a:solidFill>
              <a:srgbClr val="FF0000">
                <a:alpha val="5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33" name="Oval 2232">
              <a:extLst>
                <a:ext uri="{FF2B5EF4-FFF2-40B4-BE49-F238E27FC236}">
                  <a16:creationId xmlns:a16="http://schemas.microsoft.com/office/drawing/2014/main" id="{E6804D58-789A-3C5F-2036-C69093D146D5}"/>
                </a:ext>
              </a:extLst>
            </p:cNvPr>
            <p:cNvSpPr/>
            <p:nvPr/>
          </p:nvSpPr>
          <p:spPr>
            <a:xfrm>
              <a:off x="6837865" y="1346054"/>
              <a:ext cx="144725" cy="145229"/>
            </a:xfrm>
            <a:prstGeom prst="ellipse">
              <a:avLst/>
            </a:prstGeom>
            <a:solidFill>
              <a:srgbClr val="FF0000">
                <a:alpha val="60000"/>
              </a:srgbClr>
            </a:solidFill>
            <a:ln w="25400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41" name="Arrow: Right 2240">
            <a:extLst>
              <a:ext uri="{FF2B5EF4-FFF2-40B4-BE49-F238E27FC236}">
                <a16:creationId xmlns:a16="http://schemas.microsoft.com/office/drawing/2014/main" id="{95958503-1488-586A-BBCE-717678DF0405}"/>
              </a:ext>
            </a:extLst>
          </p:cNvPr>
          <p:cNvSpPr/>
          <p:nvPr/>
        </p:nvSpPr>
        <p:spPr>
          <a:xfrm>
            <a:off x="9431292" y="2798277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2" name="Rectangle: Rounded Corners 2241">
            <a:extLst>
              <a:ext uri="{FF2B5EF4-FFF2-40B4-BE49-F238E27FC236}">
                <a16:creationId xmlns:a16="http://schemas.microsoft.com/office/drawing/2014/main" id="{3B4448EC-3D53-C6C0-F2F8-4588EE9EADCD}"/>
              </a:ext>
            </a:extLst>
          </p:cNvPr>
          <p:cNvSpPr/>
          <p:nvPr/>
        </p:nvSpPr>
        <p:spPr>
          <a:xfrm>
            <a:off x="10047190" y="2522688"/>
            <a:ext cx="1651087" cy="749940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2P imaging + Holographic photo-stimulation and whisker stimulation</a:t>
            </a:r>
          </a:p>
        </p:txBody>
      </p:sp>
      <p:sp>
        <p:nvSpPr>
          <p:cNvPr id="2247" name="TextBox 2246">
            <a:extLst>
              <a:ext uri="{FF2B5EF4-FFF2-40B4-BE49-F238E27FC236}">
                <a16:creationId xmlns:a16="http://schemas.microsoft.com/office/drawing/2014/main" id="{745F6612-8053-749F-C3FD-BFDAB1AA456C}"/>
              </a:ext>
            </a:extLst>
          </p:cNvPr>
          <p:cNvSpPr txBox="1"/>
          <p:nvPr/>
        </p:nvSpPr>
        <p:spPr>
          <a:xfrm>
            <a:off x="3510654" y="1476846"/>
            <a:ext cx="3466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Customization of SLM Power for Each Cell</a:t>
            </a:r>
          </a:p>
        </p:txBody>
      </p:sp>
      <p:sp>
        <p:nvSpPr>
          <p:cNvPr id="2249" name="TextBox 2248">
            <a:extLst>
              <a:ext uri="{FF2B5EF4-FFF2-40B4-BE49-F238E27FC236}">
                <a16:creationId xmlns:a16="http://schemas.microsoft.com/office/drawing/2014/main" id="{03B73724-4CC1-41BC-8981-099256BDD761}"/>
              </a:ext>
            </a:extLst>
          </p:cNvPr>
          <p:cNvSpPr txBox="1"/>
          <p:nvPr/>
        </p:nvSpPr>
        <p:spPr>
          <a:xfrm>
            <a:off x="652954" y="1473273"/>
            <a:ext cx="262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Identify the Different Functional Cell Group</a:t>
            </a:r>
          </a:p>
        </p:txBody>
      </p:sp>
      <p:sp>
        <p:nvSpPr>
          <p:cNvPr id="2252" name="TextBox 2251">
            <a:extLst>
              <a:ext uri="{FF2B5EF4-FFF2-40B4-BE49-F238E27FC236}">
                <a16:creationId xmlns:a16="http://schemas.microsoft.com/office/drawing/2014/main" id="{E43C4733-C3EE-DDF0-660B-16D46ADC91A0}"/>
              </a:ext>
            </a:extLst>
          </p:cNvPr>
          <p:cNvSpPr txBox="1"/>
          <p:nvPr/>
        </p:nvSpPr>
        <p:spPr>
          <a:xfrm>
            <a:off x="7856031" y="1468564"/>
            <a:ext cx="3669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Activate Functional Group of Cells Under Different Behaviors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54" name="TextBox 2253">
            <a:extLst>
              <a:ext uri="{FF2B5EF4-FFF2-40B4-BE49-F238E27FC236}">
                <a16:creationId xmlns:a16="http://schemas.microsoft.com/office/drawing/2014/main" id="{64712727-64E4-FF52-07DA-89E089D6A0BB}"/>
              </a:ext>
            </a:extLst>
          </p:cNvPr>
          <p:cNvSpPr txBox="1"/>
          <p:nvPr/>
        </p:nvSpPr>
        <p:spPr>
          <a:xfrm>
            <a:off x="7898650" y="2288386"/>
            <a:ext cx="188679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Voluntary locomotion</a:t>
            </a:r>
            <a:endParaRPr lang="en-US" sz="1000" dirty="0"/>
          </a:p>
        </p:txBody>
      </p:sp>
      <p:sp>
        <p:nvSpPr>
          <p:cNvPr id="2256" name="TextBox 2255">
            <a:extLst>
              <a:ext uri="{FF2B5EF4-FFF2-40B4-BE49-F238E27FC236}">
                <a16:creationId xmlns:a16="http://schemas.microsoft.com/office/drawing/2014/main" id="{8513CB89-5973-C17F-3F9E-B3E956F85CD1}"/>
              </a:ext>
            </a:extLst>
          </p:cNvPr>
          <p:cNvSpPr txBox="1"/>
          <p:nvPr/>
        </p:nvSpPr>
        <p:spPr>
          <a:xfrm>
            <a:off x="10208031" y="2280062"/>
            <a:ext cx="188679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Light anesthesia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88718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Rectangle 2244">
            <a:extLst>
              <a:ext uri="{FF2B5EF4-FFF2-40B4-BE49-F238E27FC236}">
                <a16:creationId xmlns:a16="http://schemas.microsoft.com/office/drawing/2014/main" id="{1433B298-6AC4-D8B2-6A0D-0780E26D2E92}"/>
              </a:ext>
            </a:extLst>
          </p:cNvPr>
          <p:cNvSpPr/>
          <p:nvPr/>
        </p:nvSpPr>
        <p:spPr>
          <a:xfrm>
            <a:off x="674948" y="1110615"/>
            <a:ext cx="2469235" cy="133582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7" name="Rectangle 2256">
            <a:extLst>
              <a:ext uri="{FF2B5EF4-FFF2-40B4-BE49-F238E27FC236}">
                <a16:creationId xmlns:a16="http://schemas.microsoft.com/office/drawing/2014/main" id="{683394CF-987E-D952-B40C-D8F46532EAC8}"/>
              </a:ext>
            </a:extLst>
          </p:cNvPr>
          <p:cNvSpPr/>
          <p:nvPr/>
        </p:nvSpPr>
        <p:spPr>
          <a:xfrm>
            <a:off x="3771361" y="1112276"/>
            <a:ext cx="3389138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C00000">
                  <a:alpha val="5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8" name="Rectangle 2257">
            <a:extLst>
              <a:ext uri="{FF2B5EF4-FFF2-40B4-BE49-F238E27FC236}">
                <a16:creationId xmlns:a16="http://schemas.microsoft.com/office/drawing/2014/main" id="{4AC46727-1043-7DD4-525B-51C385FD7B42}"/>
              </a:ext>
            </a:extLst>
          </p:cNvPr>
          <p:cNvSpPr/>
          <p:nvPr/>
        </p:nvSpPr>
        <p:spPr>
          <a:xfrm>
            <a:off x="7770390" y="1106260"/>
            <a:ext cx="3927887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376" y="156675"/>
            <a:ext cx="836719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Experimental Design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7" name="TextBox 2246">
            <a:extLst>
              <a:ext uri="{FF2B5EF4-FFF2-40B4-BE49-F238E27FC236}">
                <a16:creationId xmlns:a16="http://schemas.microsoft.com/office/drawing/2014/main" id="{745F6612-8053-749F-C3FD-BFDAB1AA456C}"/>
              </a:ext>
            </a:extLst>
          </p:cNvPr>
          <p:cNvSpPr txBox="1"/>
          <p:nvPr/>
        </p:nvSpPr>
        <p:spPr>
          <a:xfrm>
            <a:off x="3510654" y="1476846"/>
            <a:ext cx="3466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Customization of SLM Power for Each Cell</a:t>
            </a:r>
          </a:p>
        </p:txBody>
      </p:sp>
      <p:sp>
        <p:nvSpPr>
          <p:cNvPr id="2249" name="TextBox 2248">
            <a:extLst>
              <a:ext uri="{FF2B5EF4-FFF2-40B4-BE49-F238E27FC236}">
                <a16:creationId xmlns:a16="http://schemas.microsoft.com/office/drawing/2014/main" id="{03B73724-4CC1-41BC-8981-099256BDD761}"/>
              </a:ext>
            </a:extLst>
          </p:cNvPr>
          <p:cNvSpPr txBox="1"/>
          <p:nvPr/>
        </p:nvSpPr>
        <p:spPr>
          <a:xfrm>
            <a:off x="652954" y="1473273"/>
            <a:ext cx="262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Identify the Different Functional Cell Group</a:t>
            </a:r>
          </a:p>
        </p:txBody>
      </p:sp>
      <p:sp>
        <p:nvSpPr>
          <p:cNvPr id="2252" name="TextBox 2251">
            <a:extLst>
              <a:ext uri="{FF2B5EF4-FFF2-40B4-BE49-F238E27FC236}">
                <a16:creationId xmlns:a16="http://schemas.microsoft.com/office/drawing/2014/main" id="{E43C4733-C3EE-DDF0-660B-16D46ADC91A0}"/>
              </a:ext>
            </a:extLst>
          </p:cNvPr>
          <p:cNvSpPr txBox="1"/>
          <p:nvPr/>
        </p:nvSpPr>
        <p:spPr>
          <a:xfrm>
            <a:off x="7856031" y="1468564"/>
            <a:ext cx="3669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Activate Functional Group of Cells Under Different Behaviors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0A443E2-55A0-A869-2368-7BB9A013B264}"/>
              </a:ext>
            </a:extLst>
          </p:cNvPr>
          <p:cNvSpPr/>
          <p:nvPr/>
        </p:nvSpPr>
        <p:spPr>
          <a:xfrm>
            <a:off x="3416338" y="1011836"/>
            <a:ext cx="8605773" cy="1648918"/>
          </a:xfrm>
          <a:prstGeom prst="round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1ACA5E-8FB3-0C3F-63ED-C3094DD24A3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350141" y="3524621"/>
            <a:ext cx="5819470" cy="1874850"/>
            <a:chOff x="944" y="1227"/>
            <a:chExt cx="5792" cy="1866"/>
          </a:xfrm>
        </p:grpSpPr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E0683540-D8F8-6CA3-BE09-2A6A06A178B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944" y="1227"/>
              <a:ext cx="5792" cy="18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7" name="Picture 5">
              <a:extLst>
                <a:ext uri="{FF2B5EF4-FFF2-40B4-BE49-F238E27FC236}">
                  <a16:creationId xmlns:a16="http://schemas.microsoft.com/office/drawing/2014/main" id="{6AA447D3-8898-0A1B-26CE-2D4648F5AF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" y="1227"/>
              <a:ext cx="5797" cy="18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42C0C6E-853F-BFC3-AE53-4DE2A9CABBC0}"/>
              </a:ext>
            </a:extLst>
          </p:cNvPr>
          <p:cNvSpPr txBox="1"/>
          <p:nvPr/>
        </p:nvSpPr>
        <p:spPr>
          <a:xfrm>
            <a:off x="613148" y="3806628"/>
            <a:ext cx="1849582" cy="175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"/>
              </a:rPr>
              <a:t>Locomotion cells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AC50A4-3050-275D-CEC5-9862CF3210FC}"/>
              </a:ext>
            </a:extLst>
          </p:cNvPr>
          <p:cNvSpPr txBox="1"/>
          <p:nvPr/>
        </p:nvSpPr>
        <p:spPr>
          <a:xfrm>
            <a:off x="593070" y="4690045"/>
            <a:ext cx="1634836" cy="292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CCB219"/>
                </a:solidFill>
                <a:latin typeface="Arial"/>
              </a:rPr>
              <a:t>Sensory cells (S cells)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A69796-9765-8FBD-A045-2CEE7B5DDA71}"/>
              </a:ext>
            </a:extLst>
          </p:cNvPr>
          <p:cNvSpPr txBox="1"/>
          <p:nvPr/>
        </p:nvSpPr>
        <p:spPr>
          <a:xfrm>
            <a:off x="2645047" y="3083705"/>
            <a:ext cx="39425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Spontaneous behaviors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B9C323-179E-4A83-3E75-55DA822DBE21}"/>
              </a:ext>
            </a:extLst>
          </p:cNvPr>
          <p:cNvSpPr txBox="1"/>
          <p:nvPr/>
        </p:nvSpPr>
        <p:spPr>
          <a:xfrm>
            <a:off x="5774210" y="3088191"/>
            <a:ext cx="250789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Whisker stimulation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AA6D1F-6B69-A9DA-2E12-AA744C5A53A6}"/>
              </a:ext>
            </a:extLst>
          </p:cNvPr>
          <p:cNvSpPr txBox="1"/>
          <p:nvPr/>
        </p:nvSpPr>
        <p:spPr>
          <a:xfrm>
            <a:off x="603912" y="4072737"/>
            <a:ext cx="1868054" cy="409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5C8B5"/>
                </a:solidFill>
                <a:latin typeface="Arial"/>
              </a:rPr>
              <a:t>Whisking and locomotion cells (WL cells)</a:t>
            </a:r>
            <a:endParaRPr lang="en-US" sz="12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99CD69C-57A5-ECB9-5626-B4EB7A7955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9" t="-3222" r="-559" b="69152"/>
          <a:stretch/>
        </p:blipFill>
        <p:spPr>
          <a:xfrm>
            <a:off x="8483216" y="1774174"/>
            <a:ext cx="3612891" cy="414237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F0D45248-3055-08C2-DE60-8B28B8AE83DD}"/>
              </a:ext>
            </a:extLst>
          </p:cNvPr>
          <p:cNvSpPr/>
          <p:nvPr/>
        </p:nvSpPr>
        <p:spPr>
          <a:xfrm>
            <a:off x="9113895" y="2561979"/>
            <a:ext cx="144725" cy="145229"/>
          </a:xfrm>
          <a:prstGeom prst="ellipse">
            <a:avLst/>
          </a:prstGeom>
          <a:noFill/>
          <a:ln w="381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B335AB-6F52-1334-CF76-2450376BCA29}"/>
              </a:ext>
            </a:extLst>
          </p:cNvPr>
          <p:cNvSpPr txBox="1"/>
          <p:nvPr/>
        </p:nvSpPr>
        <p:spPr>
          <a:xfrm>
            <a:off x="9265045" y="2496093"/>
            <a:ext cx="20492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Cell target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B403D34-6948-222C-1AA6-8F579AFFC2E3}"/>
              </a:ext>
            </a:extLst>
          </p:cNvPr>
          <p:cNvSpPr/>
          <p:nvPr/>
        </p:nvSpPr>
        <p:spPr>
          <a:xfrm>
            <a:off x="9113895" y="2788647"/>
            <a:ext cx="144725" cy="145229"/>
          </a:xfrm>
          <a:prstGeom prst="ellipse">
            <a:avLst/>
          </a:prstGeom>
          <a:noFill/>
          <a:ln w="38100">
            <a:solidFill>
              <a:srgbClr val="FF00FF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2EB8FE8-0E84-511B-12D4-63219F22FC70}"/>
              </a:ext>
            </a:extLst>
          </p:cNvPr>
          <p:cNvSpPr txBox="1"/>
          <p:nvPr/>
        </p:nvSpPr>
        <p:spPr>
          <a:xfrm>
            <a:off x="9265045" y="2722761"/>
            <a:ext cx="20492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Non-cell target</a:t>
            </a:r>
          </a:p>
        </p:txBody>
      </p:sp>
      <p:sp>
        <p:nvSpPr>
          <p:cNvPr id="2240" name="TextBox 2239">
            <a:extLst>
              <a:ext uri="{FF2B5EF4-FFF2-40B4-BE49-F238E27FC236}">
                <a16:creationId xmlns:a16="http://schemas.microsoft.com/office/drawing/2014/main" id="{D00F394B-BF94-346C-2256-A72E935F8D0B}"/>
              </a:ext>
            </a:extLst>
          </p:cNvPr>
          <p:cNvSpPr txBox="1"/>
          <p:nvPr/>
        </p:nvSpPr>
        <p:spPr>
          <a:xfrm>
            <a:off x="2471966" y="5907482"/>
            <a:ext cx="60972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cells to target</a:t>
            </a:r>
          </a:p>
        </p:txBody>
      </p:sp>
      <p:sp>
        <p:nvSpPr>
          <p:cNvPr id="2243" name="TextBox 2242">
            <a:extLst>
              <a:ext uri="{FF2B5EF4-FFF2-40B4-BE49-F238E27FC236}">
                <a16:creationId xmlns:a16="http://schemas.microsoft.com/office/drawing/2014/main" id="{78670D06-6418-29D7-DACE-FB8CF509037C}"/>
              </a:ext>
            </a:extLst>
          </p:cNvPr>
          <p:cNvSpPr txBox="1"/>
          <p:nvPr/>
        </p:nvSpPr>
        <p:spPr>
          <a:xfrm>
            <a:off x="8474450" y="5915870"/>
            <a:ext cx="36216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to target</a:t>
            </a:r>
          </a:p>
        </p:txBody>
      </p:sp>
    </p:spTree>
    <p:extLst>
      <p:ext uri="{BB962C8B-B14F-4D97-AF65-F5344CB8AC3E}">
        <p14:creationId xmlns:p14="http://schemas.microsoft.com/office/powerpoint/2010/main" val="2818323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Rectangle 2244">
            <a:extLst>
              <a:ext uri="{FF2B5EF4-FFF2-40B4-BE49-F238E27FC236}">
                <a16:creationId xmlns:a16="http://schemas.microsoft.com/office/drawing/2014/main" id="{1433B298-6AC4-D8B2-6A0D-0780E26D2E92}"/>
              </a:ext>
            </a:extLst>
          </p:cNvPr>
          <p:cNvSpPr/>
          <p:nvPr/>
        </p:nvSpPr>
        <p:spPr>
          <a:xfrm>
            <a:off x="674948" y="1110615"/>
            <a:ext cx="2469235" cy="133582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7" name="Rectangle 2256">
            <a:extLst>
              <a:ext uri="{FF2B5EF4-FFF2-40B4-BE49-F238E27FC236}">
                <a16:creationId xmlns:a16="http://schemas.microsoft.com/office/drawing/2014/main" id="{683394CF-987E-D952-B40C-D8F46532EAC8}"/>
              </a:ext>
            </a:extLst>
          </p:cNvPr>
          <p:cNvSpPr/>
          <p:nvPr/>
        </p:nvSpPr>
        <p:spPr>
          <a:xfrm>
            <a:off x="3771361" y="1112276"/>
            <a:ext cx="3389138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C00000">
                  <a:alpha val="5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8" name="Rectangle 2257">
            <a:extLst>
              <a:ext uri="{FF2B5EF4-FFF2-40B4-BE49-F238E27FC236}">
                <a16:creationId xmlns:a16="http://schemas.microsoft.com/office/drawing/2014/main" id="{4AC46727-1043-7DD4-525B-51C385FD7B42}"/>
              </a:ext>
            </a:extLst>
          </p:cNvPr>
          <p:cNvSpPr/>
          <p:nvPr/>
        </p:nvSpPr>
        <p:spPr>
          <a:xfrm>
            <a:off x="7770390" y="1106260"/>
            <a:ext cx="3927887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376" y="156675"/>
            <a:ext cx="836719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Experimental Design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7" name="TextBox 2246">
            <a:extLst>
              <a:ext uri="{FF2B5EF4-FFF2-40B4-BE49-F238E27FC236}">
                <a16:creationId xmlns:a16="http://schemas.microsoft.com/office/drawing/2014/main" id="{745F6612-8053-749F-C3FD-BFDAB1AA456C}"/>
              </a:ext>
            </a:extLst>
          </p:cNvPr>
          <p:cNvSpPr txBox="1"/>
          <p:nvPr/>
        </p:nvSpPr>
        <p:spPr>
          <a:xfrm>
            <a:off x="3510654" y="1476846"/>
            <a:ext cx="3466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Customization of SLM Power for Each Cell</a:t>
            </a:r>
          </a:p>
        </p:txBody>
      </p:sp>
      <p:sp>
        <p:nvSpPr>
          <p:cNvPr id="2249" name="TextBox 2248">
            <a:extLst>
              <a:ext uri="{FF2B5EF4-FFF2-40B4-BE49-F238E27FC236}">
                <a16:creationId xmlns:a16="http://schemas.microsoft.com/office/drawing/2014/main" id="{03B73724-4CC1-41BC-8981-099256BDD761}"/>
              </a:ext>
            </a:extLst>
          </p:cNvPr>
          <p:cNvSpPr txBox="1"/>
          <p:nvPr/>
        </p:nvSpPr>
        <p:spPr>
          <a:xfrm>
            <a:off x="652954" y="1473273"/>
            <a:ext cx="262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Identify the Different Functional Cell Group</a:t>
            </a:r>
          </a:p>
        </p:txBody>
      </p:sp>
      <p:sp>
        <p:nvSpPr>
          <p:cNvPr id="2252" name="TextBox 2251">
            <a:extLst>
              <a:ext uri="{FF2B5EF4-FFF2-40B4-BE49-F238E27FC236}">
                <a16:creationId xmlns:a16="http://schemas.microsoft.com/office/drawing/2014/main" id="{E43C4733-C3EE-DDF0-660B-16D46ADC91A0}"/>
              </a:ext>
            </a:extLst>
          </p:cNvPr>
          <p:cNvSpPr txBox="1"/>
          <p:nvPr/>
        </p:nvSpPr>
        <p:spPr>
          <a:xfrm>
            <a:off x="7856031" y="1468564"/>
            <a:ext cx="3669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Activate Functional Group of Cells Under Different Behaviors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0A443E2-55A0-A869-2368-7BB9A013B264}"/>
              </a:ext>
            </a:extLst>
          </p:cNvPr>
          <p:cNvSpPr/>
          <p:nvPr/>
        </p:nvSpPr>
        <p:spPr>
          <a:xfrm>
            <a:off x="7593484" y="1011836"/>
            <a:ext cx="4428627" cy="1648918"/>
          </a:xfrm>
          <a:prstGeom prst="round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4614388-42B2-ADA0-17E3-4743E220387A}"/>
              </a:ext>
            </a:extLst>
          </p:cNvPr>
          <p:cNvSpPr/>
          <p:nvPr/>
        </p:nvSpPr>
        <p:spPr>
          <a:xfrm>
            <a:off x="330864" y="1011836"/>
            <a:ext cx="3007512" cy="1648918"/>
          </a:xfrm>
          <a:prstGeom prst="round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46F2326-36D5-71D9-1E70-2B69C3B75749}"/>
              </a:ext>
            </a:extLst>
          </p:cNvPr>
          <p:cNvGrpSpPr/>
          <p:nvPr/>
        </p:nvGrpSpPr>
        <p:grpSpPr>
          <a:xfrm>
            <a:off x="1570518" y="2759261"/>
            <a:ext cx="3535716" cy="3531748"/>
            <a:chOff x="1570518" y="2858040"/>
            <a:chExt cx="3535716" cy="3531748"/>
          </a:xfrm>
        </p:grpSpPr>
        <p:pic>
          <p:nvPicPr>
            <p:cNvPr id="10" name="Picture 9" descr="A picture containing text, screenshot&#10;&#10;Description automatically generated">
              <a:extLst>
                <a:ext uri="{FF2B5EF4-FFF2-40B4-BE49-F238E27FC236}">
                  <a16:creationId xmlns:a16="http://schemas.microsoft.com/office/drawing/2014/main" id="{D17BCFFF-1F6C-93A5-0272-0E9451286BB1}"/>
                </a:ext>
              </a:extLst>
            </p:cNvPr>
            <p:cNvPicPr>
              <a:picLocks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3232" b="23699"/>
            <a:stretch/>
          </p:blipFill>
          <p:spPr>
            <a:xfrm>
              <a:off x="1570518" y="5473827"/>
              <a:ext cx="3535716" cy="915961"/>
            </a:xfrm>
            <a:prstGeom prst="rect">
              <a:avLst/>
            </a:prstGeom>
          </p:spPr>
        </p:pic>
        <p:pic>
          <p:nvPicPr>
            <p:cNvPr id="16" name="Picture 15" descr="A picture containing text, screenshot&#10;&#10;Description automatically generated">
              <a:extLst>
                <a:ext uri="{FF2B5EF4-FFF2-40B4-BE49-F238E27FC236}">
                  <a16:creationId xmlns:a16="http://schemas.microsoft.com/office/drawing/2014/main" id="{36750FF0-EB6B-8E4E-0F5D-602BB3480D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748" b="80254"/>
            <a:stretch/>
          </p:blipFill>
          <p:spPr>
            <a:xfrm>
              <a:off x="1570518" y="2858040"/>
              <a:ext cx="3535716" cy="2684487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273C9E1-3485-D306-BD57-B637F957BD29}"/>
              </a:ext>
            </a:extLst>
          </p:cNvPr>
          <p:cNvSpPr txBox="1"/>
          <p:nvPr/>
        </p:nvSpPr>
        <p:spPr>
          <a:xfrm>
            <a:off x="1527547" y="6507140"/>
            <a:ext cx="36216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SLM power levels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7EF5FB-A3D4-2DCD-E44E-C931DABB8C60}"/>
              </a:ext>
            </a:extLst>
          </p:cNvPr>
          <p:cNvSpPr txBox="1"/>
          <p:nvPr/>
        </p:nvSpPr>
        <p:spPr>
          <a:xfrm>
            <a:off x="734518" y="3038099"/>
            <a:ext cx="101628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 1</a:t>
            </a: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Cell 2</a:t>
            </a: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Cell 3</a:t>
            </a: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1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Cell 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85F614-2708-C5FF-7FF0-B87DC07D2FB3}"/>
              </a:ext>
            </a:extLst>
          </p:cNvPr>
          <p:cNvSpPr/>
          <p:nvPr/>
        </p:nvSpPr>
        <p:spPr>
          <a:xfrm>
            <a:off x="2120137" y="6326460"/>
            <a:ext cx="144725" cy="145229"/>
          </a:xfrm>
          <a:prstGeom prst="ellipse">
            <a:avLst/>
          </a:prstGeom>
          <a:solidFill>
            <a:srgbClr val="FF0000">
              <a:alpha val="2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45F2A1C-CE95-5343-040F-19F0E1EB9AD2}"/>
              </a:ext>
            </a:extLst>
          </p:cNvPr>
          <p:cNvSpPr/>
          <p:nvPr/>
        </p:nvSpPr>
        <p:spPr>
          <a:xfrm>
            <a:off x="2958944" y="6326460"/>
            <a:ext cx="144725" cy="145229"/>
          </a:xfrm>
          <a:prstGeom prst="ellipse">
            <a:avLst/>
          </a:prstGeom>
          <a:solidFill>
            <a:srgbClr val="FF0000">
              <a:alpha val="4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35CEB09-C1AB-BE33-A3E2-59B0DF41D20D}"/>
              </a:ext>
            </a:extLst>
          </p:cNvPr>
          <p:cNvSpPr/>
          <p:nvPr/>
        </p:nvSpPr>
        <p:spPr>
          <a:xfrm>
            <a:off x="3771361" y="6326460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CFCE223-53FB-50C0-AC31-1B0F978010B9}"/>
              </a:ext>
            </a:extLst>
          </p:cNvPr>
          <p:cNvSpPr/>
          <p:nvPr/>
        </p:nvSpPr>
        <p:spPr>
          <a:xfrm>
            <a:off x="4541395" y="6326460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Callout: Line 29">
            <a:extLst>
              <a:ext uri="{FF2B5EF4-FFF2-40B4-BE49-F238E27FC236}">
                <a16:creationId xmlns:a16="http://schemas.microsoft.com/office/drawing/2014/main" id="{F5AFF96A-CD7B-51C7-B076-D5AACF046F5D}"/>
              </a:ext>
            </a:extLst>
          </p:cNvPr>
          <p:cNvSpPr/>
          <p:nvPr/>
        </p:nvSpPr>
        <p:spPr>
          <a:xfrm>
            <a:off x="5374219" y="3878904"/>
            <a:ext cx="2099989" cy="1166642"/>
          </a:xfrm>
          <a:prstGeom prst="borderCallout1">
            <a:avLst>
              <a:gd name="adj1" fmla="val 21320"/>
              <a:gd name="adj2" fmla="val -2586"/>
              <a:gd name="adj3" fmla="val 85518"/>
              <a:gd name="adj4" fmla="val -64153"/>
            </a:avLst>
          </a:prstGeom>
          <a:solidFill>
            <a:schemeClr val="bg1">
              <a:lumMod val="95000"/>
            </a:schemeClr>
          </a:solidFill>
          <a:ln>
            <a:solidFill>
              <a:srgbClr val="8CDF4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40 x 40 pixels response map, where SLM target is at the centers ( diameter: ~ 15 pixels 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A73CFBA-0C2A-E641-6B95-410ABC439403}"/>
              </a:ext>
            </a:extLst>
          </p:cNvPr>
          <p:cNvSpPr txBox="1"/>
          <p:nvPr/>
        </p:nvSpPr>
        <p:spPr>
          <a:xfrm>
            <a:off x="4499120" y="2903072"/>
            <a:ext cx="34531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Reduce variation of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SLM response across cells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86" name="TextBox 2285">
            <a:extLst>
              <a:ext uri="{FF2B5EF4-FFF2-40B4-BE49-F238E27FC236}">
                <a16:creationId xmlns:a16="http://schemas.microsoft.com/office/drawing/2014/main" id="{CF88508A-F880-7BF6-FC57-EC9B8DE21A1E}"/>
              </a:ext>
            </a:extLst>
          </p:cNvPr>
          <p:cNvSpPr txBox="1"/>
          <p:nvPr/>
        </p:nvSpPr>
        <p:spPr>
          <a:xfrm>
            <a:off x="8107615" y="2899874"/>
            <a:ext cx="36716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Identify some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functional connections at single cell level 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290" name="Group 2289">
            <a:extLst>
              <a:ext uri="{FF2B5EF4-FFF2-40B4-BE49-F238E27FC236}">
                <a16:creationId xmlns:a16="http://schemas.microsoft.com/office/drawing/2014/main" id="{EA4DCD24-0EEB-CC6F-3855-072F07C06AAD}"/>
              </a:ext>
            </a:extLst>
          </p:cNvPr>
          <p:cNvGrpSpPr/>
          <p:nvPr/>
        </p:nvGrpSpPr>
        <p:grpSpPr>
          <a:xfrm>
            <a:off x="8757138" y="3765423"/>
            <a:ext cx="2768860" cy="2134998"/>
            <a:chOff x="8688622" y="3916838"/>
            <a:chExt cx="2768860" cy="2134998"/>
          </a:xfrm>
        </p:grpSpPr>
        <p:sp>
          <p:nvSpPr>
            <p:cNvPr id="2259" name="Triangle 27">
              <a:extLst>
                <a:ext uri="{FF2B5EF4-FFF2-40B4-BE49-F238E27FC236}">
                  <a16:creationId xmlns:a16="http://schemas.microsoft.com/office/drawing/2014/main" id="{2EB7B523-3F06-8EBF-BFA7-04319152901C}"/>
                </a:ext>
              </a:extLst>
            </p:cNvPr>
            <p:cNvSpPr/>
            <p:nvPr/>
          </p:nvSpPr>
          <p:spPr>
            <a:xfrm>
              <a:off x="8872743" y="4262031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1" name="Triangle 30">
              <a:extLst>
                <a:ext uri="{FF2B5EF4-FFF2-40B4-BE49-F238E27FC236}">
                  <a16:creationId xmlns:a16="http://schemas.microsoft.com/office/drawing/2014/main" id="{0B8026B9-FBC1-D6B3-8B33-B1AB3F11F19B}"/>
                </a:ext>
              </a:extLst>
            </p:cNvPr>
            <p:cNvSpPr/>
            <p:nvPr/>
          </p:nvSpPr>
          <p:spPr>
            <a:xfrm>
              <a:off x="9302139" y="4329995"/>
              <a:ext cx="259492" cy="231689"/>
            </a:xfrm>
            <a:prstGeom prst="triangle">
              <a:avLst/>
            </a:prstGeom>
            <a:solidFill>
              <a:srgbClr val="FF0000">
                <a:alpha val="6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2" name="Triangle 32">
              <a:extLst>
                <a:ext uri="{FF2B5EF4-FFF2-40B4-BE49-F238E27FC236}">
                  <a16:creationId xmlns:a16="http://schemas.microsoft.com/office/drawing/2014/main" id="{CB8D2BE7-E554-038B-8261-42E3CDAA863B}"/>
                </a:ext>
              </a:extLst>
            </p:cNvPr>
            <p:cNvSpPr/>
            <p:nvPr/>
          </p:nvSpPr>
          <p:spPr>
            <a:xfrm>
              <a:off x="10179046" y="4448522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4" name="Triangle 36">
              <a:extLst>
                <a:ext uri="{FF2B5EF4-FFF2-40B4-BE49-F238E27FC236}">
                  <a16:creationId xmlns:a16="http://schemas.microsoft.com/office/drawing/2014/main" id="{6156B402-F509-E930-7D5E-3E5F02487EEA}"/>
                </a:ext>
              </a:extLst>
            </p:cNvPr>
            <p:cNvSpPr/>
            <p:nvPr/>
          </p:nvSpPr>
          <p:spPr>
            <a:xfrm>
              <a:off x="10017047" y="4104346"/>
              <a:ext cx="259492" cy="231689"/>
            </a:xfrm>
            <a:prstGeom prst="triangle">
              <a:avLst/>
            </a:prstGeom>
            <a:solidFill>
              <a:srgbClr val="0000FF">
                <a:alpha val="5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5" name="Triangle 39">
              <a:extLst>
                <a:ext uri="{FF2B5EF4-FFF2-40B4-BE49-F238E27FC236}">
                  <a16:creationId xmlns:a16="http://schemas.microsoft.com/office/drawing/2014/main" id="{A416BD70-AFF4-48A7-193D-EF9768A2BFF1}"/>
                </a:ext>
              </a:extLst>
            </p:cNvPr>
            <p:cNvSpPr/>
            <p:nvPr/>
          </p:nvSpPr>
          <p:spPr>
            <a:xfrm>
              <a:off x="9792290" y="5483100"/>
              <a:ext cx="259492" cy="231689"/>
            </a:xfrm>
            <a:prstGeom prst="triangle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8" name="Triangle 49">
              <a:extLst>
                <a:ext uri="{FF2B5EF4-FFF2-40B4-BE49-F238E27FC236}">
                  <a16:creationId xmlns:a16="http://schemas.microsoft.com/office/drawing/2014/main" id="{0541C57C-6136-8A52-B688-F2918B2C6C89}"/>
                </a:ext>
              </a:extLst>
            </p:cNvPr>
            <p:cNvSpPr/>
            <p:nvPr/>
          </p:nvSpPr>
          <p:spPr>
            <a:xfrm>
              <a:off x="9041963" y="5319194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9" name="Triangle 50">
              <a:extLst>
                <a:ext uri="{FF2B5EF4-FFF2-40B4-BE49-F238E27FC236}">
                  <a16:creationId xmlns:a16="http://schemas.microsoft.com/office/drawing/2014/main" id="{6EA3F6DC-24B9-3C35-B492-5B7C5862B190}"/>
                </a:ext>
              </a:extLst>
            </p:cNvPr>
            <p:cNvSpPr/>
            <p:nvPr/>
          </p:nvSpPr>
          <p:spPr>
            <a:xfrm>
              <a:off x="8688622" y="4565903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1" name="Triangle 52">
              <a:extLst>
                <a:ext uri="{FF2B5EF4-FFF2-40B4-BE49-F238E27FC236}">
                  <a16:creationId xmlns:a16="http://schemas.microsoft.com/office/drawing/2014/main" id="{717CCC17-AC7F-6391-AE5F-DEB277FA9DE3}"/>
                </a:ext>
              </a:extLst>
            </p:cNvPr>
            <p:cNvSpPr/>
            <p:nvPr/>
          </p:nvSpPr>
          <p:spPr>
            <a:xfrm>
              <a:off x="9943459" y="4821396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2" name="Triangle 53">
              <a:extLst>
                <a:ext uri="{FF2B5EF4-FFF2-40B4-BE49-F238E27FC236}">
                  <a16:creationId xmlns:a16="http://schemas.microsoft.com/office/drawing/2014/main" id="{E0164A79-D0D1-E476-6561-D7C35DD1E5AB}"/>
                </a:ext>
              </a:extLst>
            </p:cNvPr>
            <p:cNvSpPr/>
            <p:nvPr/>
          </p:nvSpPr>
          <p:spPr>
            <a:xfrm>
              <a:off x="9418540" y="4926206"/>
              <a:ext cx="259492" cy="231689"/>
            </a:xfrm>
            <a:prstGeom prst="triangl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3" name="Triangle 53">
              <a:extLst>
                <a:ext uri="{FF2B5EF4-FFF2-40B4-BE49-F238E27FC236}">
                  <a16:creationId xmlns:a16="http://schemas.microsoft.com/office/drawing/2014/main" id="{208A7457-976E-2F72-DAAD-EA781F1AD8E2}"/>
                </a:ext>
              </a:extLst>
            </p:cNvPr>
            <p:cNvSpPr/>
            <p:nvPr/>
          </p:nvSpPr>
          <p:spPr>
            <a:xfrm>
              <a:off x="10595934" y="4937240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4" name="Oval 2273">
              <a:extLst>
                <a:ext uri="{FF2B5EF4-FFF2-40B4-BE49-F238E27FC236}">
                  <a16:creationId xmlns:a16="http://schemas.microsoft.com/office/drawing/2014/main" id="{BBF96719-A239-7150-E46E-D2A106B80185}"/>
                </a:ext>
              </a:extLst>
            </p:cNvPr>
            <p:cNvSpPr/>
            <p:nvPr/>
          </p:nvSpPr>
          <p:spPr>
            <a:xfrm>
              <a:off x="9380690" y="4911216"/>
              <a:ext cx="304838" cy="322814"/>
            </a:xfrm>
            <a:prstGeom prst="ellipse">
              <a:avLst/>
            </a:prstGeom>
            <a:noFill/>
            <a:ln w="66675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276" name="Straight Arrow Connector 2275">
              <a:extLst>
                <a:ext uri="{FF2B5EF4-FFF2-40B4-BE49-F238E27FC236}">
                  <a16:creationId xmlns:a16="http://schemas.microsoft.com/office/drawing/2014/main" id="{F2669E58-7B92-91A2-E670-17C1A0815E07}"/>
                </a:ext>
              </a:extLst>
            </p:cNvPr>
            <p:cNvCxnSpPr>
              <a:stCxn id="2274" idx="0"/>
              <a:endCxn id="2261" idx="4"/>
            </p:cNvCxnSpPr>
            <p:nvPr/>
          </p:nvCxnSpPr>
          <p:spPr>
            <a:xfrm flipH="1" flipV="1">
              <a:off x="9431885" y="4561684"/>
              <a:ext cx="101224" cy="349532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7" name="Straight Arrow Connector 2276">
              <a:extLst>
                <a:ext uri="{FF2B5EF4-FFF2-40B4-BE49-F238E27FC236}">
                  <a16:creationId xmlns:a16="http://schemas.microsoft.com/office/drawing/2014/main" id="{EF548854-49B6-34D5-C343-CEE24AB3667A}"/>
                </a:ext>
              </a:extLst>
            </p:cNvPr>
            <p:cNvCxnSpPr>
              <a:cxnSpLocks/>
              <a:stCxn id="2274" idx="5"/>
              <a:endCxn id="2265" idx="1"/>
            </p:cNvCxnSpPr>
            <p:nvPr/>
          </p:nvCxnSpPr>
          <p:spPr>
            <a:xfrm>
              <a:off x="9640886" y="5186755"/>
              <a:ext cx="216277" cy="41219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1" name="Straight Arrow Connector 2280">
              <a:extLst>
                <a:ext uri="{FF2B5EF4-FFF2-40B4-BE49-F238E27FC236}">
                  <a16:creationId xmlns:a16="http://schemas.microsoft.com/office/drawing/2014/main" id="{BC8E2A91-C681-2010-C443-A1F0E7AE105E}"/>
                </a:ext>
              </a:extLst>
            </p:cNvPr>
            <p:cNvCxnSpPr>
              <a:cxnSpLocks/>
              <a:stCxn id="2274" idx="7"/>
              <a:endCxn id="2264" idx="2"/>
            </p:cNvCxnSpPr>
            <p:nvPr/>
          </p:nvCxnSpPr>
          <p:spPr>
            <a:xfrm flipV="1">
              <a:off x="9640886" y="4336035"/>
              <a:ext cx="376161" cy="622456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88" name="TextBox 2287">
              <a:extLst>
                <a:ext uri="{FF2B5EF4-FFF2-40B4-BE49-F238E27FC236}">
                  <a16:creationId xmlns:a16="http://schemas.microsoft.com/office/drawing/2014/main" id="{2DFA0679-E0F0-C537-EC83-4F495F40D67E}"/>
                </a:ext>
              </a:extLst>
            </p:cNvPr>
            <p:cNvSpPr txBox="1"/>
            <p:nvPr/>
          </p:nvSpPr>
          <p:spPr>
            <a:xfrm>
              <a:off x="9351576" y="5682504"/>
              <a:ext cx="127227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Enhanced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289" name="TextBox 2288">
              <a:extLst>
                <a:ext uri="{FF2B5EF4-FFF2-40B4-BE49-F238E27FC236}">
                  <a16:creationId xmlns:a16="http://schemas.microsoft.com/office/drawing/2014/main" id="{E764ABE7-8EA1-6EAE-F847-19D405B2036B}"/>
                </a:ext>
              </a:extLst>
            </p:cNvPr>
            <p:cNvSpPr txBox="1"/>
            <p:nvPr/>
          </p:nvSpPr>
          <p:spPr>
            <a:xfrm>
              <a:off x="10185209" y="3916838"/>
              <a:ext cx="127227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0000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Inhibited</a:t>
              </a:r>
              <a:endParaRPr lang="en-US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824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Rectangle 2244">
            <a:extLst>
              <a:ext uri="{FF2B5EF4-FFF2-40B4-BE49-F238E27FC236}">
                <a16:creationId xmlns:a16="http://schemas.microsoft.com/office/drawing/2014/main" id="{1433B298-6AC4-D8B2-6A0D-0780E26D2E92}"/>
              </a:ext>
            </a:extLst>
          </p:cNvPr>
          <p:cNvSpPr/>
          <p:nvPr/>
        </p:nvSpPr>
        <p:spPr>
          <a:xfrm>
            <a:off x="674948" y="1110615"/>
            <a:ext cx="2469235" cy="1335829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7" name="Rectangle 2256">
            <a:extLst>
              <a:ext uri="{FF2B5EF4-FFF2-40B4-BE49-F238E27FC236}">
                <a16:creationId xmlns:a16="http://schemas.microsoft.com/office/drawing/2014/main" id="{683394CF-987E-D952-B40C-D8F46532EAC8}"/>
              </a:ext>
            </a:extLst>
          </p:cNvPr>
          <p:cNvSpPr/>
          <p:nvPr/>
        </p:nvSpPr>
        <p:spPr>
          <a:xfrm>
            <a:off x="3771361" y="1112276"/>
            <a:ext cx="3389138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rgbClr val="C00000">
                  <a:alpha val="5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8" name="Rectangle 2257">
            <a:extLst>
              <a:ext uri="{FF2B5EF4-FFF2-40B4-BE49-F238E27FC236}">
                <a16:creationId xmlns:a16="http://schemas.microsoft.com/office/drawing/2014/main" id="{4AC46727-1043-7DD4-525B-51C385FD7B42}"/>
              </a:ext>
            </a:extLst>
          </p:cNvPr>
          <p:cNvSpPr/>
          <p:nvPr/>
        </p:nvSpPr>
        <p:spPr>
          <a:xfrm>
            <a:off x="7770390" y="1106260"/>
            <a:ext cx="3927887" cy="1335829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4">
                  <a:alpha val="5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376" y="156675"/>
            <a:ext cx="8367195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Experimental Design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47" name="TextBox 2246">
            <a:extLst>
              <a:ext uri="{FF2B5EF4-FFF2-40B4-BE49-F238E27FC236}">
                <a16:creationId xmlns:a16="http://schemas.microsoft.com/office/drawing/2014/main" id="{745F6612-8053-749F-C3FD-BFDAB1AA456C}"/>
              </a:ext>
            </a:extLst>
          </p:cNvPr>
          <p:cNvSpPr txBox="1"/>
          <p:nvPr/>
        </p:nvSpPr>
        <p:spPr>
          <a:xfrm>
            <a:off x="3510654" y="1476846"/>
            <a:ext cx="3466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Customization of SLM Power for Each Cell</a:t>
            </a:r>
          </a:p>
        </p:txBody>
      </p:sp>
      <p:sp>
        <p:nvSpPr>
          <p:cNvPr id="2249" name="TextBox 2248">
            <a:extLst>
              <a:ext uri="{FF2B5EF4-FFF2-40B4-BE49-F238E27FC236}">
                <a16:creationId xmlns:a16="http://schemas.microsoft.com/office/drawing/2014/main" id="{03B73724-4CC1-41BC-8981-099256BDD761}"/>
              </a:ext>
            </a:extLst>
          </p:cNvPr>
          <p:cNvSpPr txBox="1"/>
          <p:nvPr/>
        </p:nvSpPr>
        <p:spPr>
          <a:xfrm>
            <a:off x="652954" y="1473273"/>
            <a:ext cx="2628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Identify the Different Functional Cell Group</a:t>
            </a:r>
          </a:p>
        </p:txBody>
      </p:sp>
      <p:sp>
        <p:nvSpPr>
          <p:cNvPr id="2252" name="TextBox 2251">
            <a:extLst>
              <a:ext uri="{FF2B5EF4-FFF2-40B4-BE49-F238E27FC236}">
                <a16:creationId xmlns:a16="http://schemas.microsoft.com/office/drawing/2014/main" id="{E43C4733-C3EE-DDF0-660B-16D46ADC91A0}"/>
              </a:ext>
            </a:extLst>
          </p:cNvPr>
          <p:cNvSpPr txBox="1"/>
          <p:nvPr/>
        </p:nvSpPr>
        <p:spPr>
          <a:xfrm>
            <a:off x="7856031" y="1468564"/>
            <a:ext cx="3669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Activate Functional Group of Cells Under Different Behaviors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4614388-42B2-ADA0-17E3-4743E220387A}"/>
              </a:ext>
            </a:extLst>
          </p:cNvPr>
          <p:cNvSpPr/>
          <p:nvPr/>
        </p:nvSpPr>
        <p:spPr>
          <a:xfrm>
            <a:off x="330864" y="1011836"/>
            <a:ext cx="7262620" cy="1648918"/>
          </a:xfrm>
          <a:prstGeom prst="round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alendar&#10;&#10;Description automatically generated">
            <a:extLst>
              <a:ext uri="{FF2B5EF4-FFF2-40B4-BE49-F238E27FC236}">
                <a16:creationId xmlns:a16="http://schemas.microsoft.com/office/drawing/2014/main" id="{EF226095-5D80-7861-ACFC-E19219591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320" y="2167898"/>
            <a:ext cx="6100179" cy="448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216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5783-2F25-08CE-A249-DFB8FE71B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595" y="125282"/>
            <a:ext cx="11296338" cy="1325563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Network Impact Across Different Conditions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3A4D05-8E41-5ADC-127C-E8A49157BDE1}"/>
              </a:ext>
            </a:extLst>
          </p:cNvPr>
          <p:cNvSpPr txBox="1"/>
          <p:nvPr/>
        </p:nvSpPr>
        <p:spPr>
          <a:xfrm>
            <a:off x="1564598" y="1851081"/>
            <a:ext cx="86811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Cell Groups (Locomotion, Sensory, Non-LS) × 3 Behavior States (spontaneous running, spontaneous staying and anesthesia) × 2 Stimuli (SLM with whisker vs SLM without whisker)  × 2 Powers (Zero SLM power vs non-zero power).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6446C26-A4D3-3F3F-550E-566E09378390}"/>
              </a:ext>
            </a:extLst>
          </p:cNvPr>
          <p:cNvGrpSpPr/>
          <p:nvPr/>
        </p:nvGrpSpPr>
        <p:grpSpPr>
          <a:xfrm>
            <a:off x="3870345" y="3495601"/>
            <a:ext cx="2768860" cy="2134998"/>
            <a:chOff x="8688622" y="3916838"/>
            <a:chExt cx="2768860" cy="2134998"/>
          </a:xfrm>
        </p:grpSpPr>
        <p:sp>
          <p:nvSpPr>
            <p:cNvPr id="7" name="Triangle 27">
              <a:extLst>
                <a:ext uri="{FF2B5EF4-FFF2-40B4-BE49-F238E27FC236}">
                  <a16:creationId xmlns:a16="http://schemas.microsoft.com/office/drawing/2014/main" id="{AD8AAC0E-7437-F596-3A3C-FC947D8634DC}"/>
                </a:ext>
              </a:extLst>
            </p:cNvPr>
            <p:cNvSpPr/>
            <p:nvPr/>
          </p:nvSpPr>
          <p:spPr>
            <a:xfrm>
              <a:off x="8872743" y="4262031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30">
              <a:extLst>
                <a:ext uri="{FF2B5EF4-FFF2-40B4-BE49-F238E27FC236}">
                  <a16:creationId xmlns:a16="http://schemas.microsoft.com/office/drawing/2014/main" id="{6A2B341D-56FA-6CCA-645C-3DEC0ED02168}"/>
                </a:ext>
              </a:extLst>
            </p:cNvPr>
            <p:cNvSpPr/>
            <p:nvPr/>
          </p:nvSpPr>
          <p:spPr>
            <a:xfrm>
              <a:off x="9302139" y="4329995"/>
              <a:ext cx="259492" cy="231689"/>
            </a:xfrm>
            <a:prstGeom prst="triangle">
              <a:avLst/>
            </a:prstGeom>
            <a:solidFill>
              <a:srgbClr val="FF0000">
                <a:alpha val="6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32">
              <a:extLst>
                <a:ext uri="{FF2B5EF4-FFF2-40B4-BE49-F238E27FC236}">
                  <a16:creationId xmlns:a16="http://schemas.microsoft.com/office/drawing/2014/main" id="{71E8A066-3700-67DA-CDB1-526699BB8B47}"/>
                </a:ext>
              </a:extLst>
            </p:cNvPr>
            <p:cNvSpPr/>
            <p:nvPr/>
          </p:nvSpPr>
          <p:spPr>
            <a:xfrm>
              <a:off x="10179046" y="4448522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36">
              <a:extLst>
                <a:ext uri="{FF2B5EF4-FFF2-40B4-BE49-F238E27FC236}">
                  <a16:creationId xmlns:a16="http://schemas.microsoft.com/office/drawing/2014/main" id="{FBC35DF1-0D55-3269-696A-70A6C5A40080}"/>
                </a:ext>
              </a:extLst>
            </p:cNvPr>
            <p:cNvSpPr/>
            <p:nvPr/>
          </p:nvSpPr>
          <p:spPr>
            <a:xfrm>
              <a:off x="10017047" y="4104346"/>
              <a:ext cx="259492" cy="231689"/>
            </a:xfrm>
            <a:prstGeom prst="triangle">
              <a:avLst/>
            </a:prstGeom>
            <a:solidFill>
              <a:srgbClr val="0000FF">
                <a:alpha val="5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39">
              <a:extLst>
                <a:ext uri="{FF2B5EF4-FFF2-40B4-BE49-F238E27FC236}">
                  <a16:creationId xmlns:a16="http://schemas.microsoft.com/office/drawing/2014/main" id="{78287C21-D428-2C5F-AEA1-52D5058EF4E1}"/>
                </a:ext>
              </a:extLst>
            </p:cNvPr>
            <p:cNvSpPr/>
            <p:nvPr/>
          </p:nvSpPr>
          <p:spPr>
            <a:xfrm>
              <a:off x="9792290" y="5483100"/>
              <a:ext cx="259492" cy="231689"/>
            </a:xfrm>
            <a:prstGeom prst="triangle">
              <a:avLst/>
            </a:prstGeom>
            <a:solidFill>
              <a:srgbClr val="FF0000">
                <a:alpha val="40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49">
              <a:extLst>
                <a:ext uri="{FF2B5EF4-FFF2-40B4-BE49-F238E27FC236}">
                  <a16:creationId xmlns:a16="http://schemas.microsoft.com/office/drawing/2014/main" id="{69D8362D-95E2-A9CB-7713-CB03202A1A81}"/>
                </a:ext>
              </a:extLst>
            </p:cNvPr>
            <p:cNvSpPr/>
            <p:nvPr/>
          </p:nvSpPr>
          <p:spPr>
            <a:xfrm>
              <a:off x="9041963" y="5319194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50">
              <a:extLst>
                <a:ext uri="{FF2B5EF4-FFF2-40B4-BE49-F238E27FC236}">
                  <a16:creationId xmlns:a16="http://schemas.microsoft.com/office/drawing/2014/main" id="{41A90EF6-79C9-CCA4-C1B6-29C4A892C839}"/>
                </a:ext>
              </a:extLst>
            </p:cNvPr>
            <p:cNvSpPr/>
            <p:nvPr/>
          </p:nvSpPr>
          <p:spPr>
            <a:xfrm>
              <a:off x="8688622" y="4565903"/>
              <a:ext cx="259492" cy="231689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52">
              <a:extLst>
                <a:ext uri="{FF2B5EF4-FFF2-40B4-BE49-F238E27FC236}">
                  <a16:creationId xmlns:a16="http://schemas.microsoft.com/office/drawing/2014/main" id="{30BCFAC0-F2E9-DFA1-D1C1-02A394AB9DD9}"/>
                </a:ext>
              </a:extLst>
            </p:cNvPr>
            <p:cNvSpPr/>
            <p:nvPr/>
          </p:nvSpPr>
          <p:spPr>
            <a:xfrm>
              <a:off x="9943459" y="4821396"/>
              <a:ext cx="259492" cy="231689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iangle 53">
              <a:extLst>
                <a:ext uri="{FF2B5EF4-FFF2-40B4-BE49-F238E27FC236}">
                  <a16:creationId xmlns:a16="http://schemas.microsoft.com/office/drawing/2014/main" id="{49D62EE5-6CDA-99D4-8382-D698139C5CF4}"/>
                </a:ext>
              </a:extLst>
            </p:cNvPr>
            <p:cNvSpPr/>
            <p:nvPr/>
          </p:nvSpPr>
          <p:spPr>
            <a:xfrm>
              <a:off x="9418540" y="4926206"/>
              <a:ext cx="259492" cy="231689"/>
            </a:xfrm>
            <a:prstGeom prst="triangl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53">
              <a:extLst>
                <a:ext uri="{FF2B5EF4-FFF2-40B4-BE49-F238E27FC236}">
                  <a16:creationId xmlns:a16="http://schemas.microsoft.com/office/drawing/2014/main" id="{767BA9AD-1439-ACDC-EDF1-875B00973B0A}"/>
                </a:ext>
              </a:extLst>
            </p:cNvPr>
            <p:cNvSpPr/>
            <p:nvPr/>
          </p:nvSpPr>
          <p:spPr>
            <a:xfrm>
              <a:off x="10595934" y="4937240"/>
              <a:ext cx="259492" cy="231689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F0ABF6F-8B34-8F86-728A-D419EACE1915}"/>
                </a:ext>
              </a:extLst>
            </p:cNvPr>
            <p:cNvSpPr/>
            <p:nvPr/>
          </p:nvSpPr>
          <p:spPr>
            <a:xfrm>
              <a:off x="9380690" y="4911216"/>
              <a:ext cx="304838" cy="322814"/>
            </a:xfrm>
            <a:prstGeom prst="ellipse">
              <a:avLst/>
            </a:prstGeom>
            <a:noFill/>
            <a:ln w="66675">
              <a:solidFill>
                <a:srgbClr val="00B050"/>
              </a:solidFill>
              <a:prstDash val="sysDot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B6F14DE-868A-A274-B16A-ACF260AD0958}"/>
                </a:ext>
              </a:extLst>
            </p:cNvPr>
            <p:cNvSpPr txBox="1"/>
            <p:nvPr/>
          </p:nvSpPr>
          <p:spPr>
            <a:xfrm>
              <a:off x="9351576" y="5682504"/>
              <a:ext cx="127227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Enhanced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DA9A522-C9F9-F69B-BF58-2BDE9E7A0FEA}"/>
                </a:ext>
              </a:extLst>
            </p:cNvPr>
            <p:cNvSpPr txBox="1"/>
            <p:nvPr/>
          </p:nvSpPr>
          <p:spPr>
            <a:xfrm>
              <a:off x="10185209" y="3916838"/>
              <a:ext cx="127227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0000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Inhibited</a:t>
              </a:r>
              <a:endParaRPr lang="en-US" dirty="0">
                <a:solidFill>
                  <a:srgbClr val="0000FF"/>
                </a:solidFill>
              </a:endParaRP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0FB6D17F-7492-DC12-A319-387E0668CE91}"/>
              </a:ext>
            </a:extLst>
          </p:cNvPr>
          <p:cNvSpPr/>
          <p:nvPr/>
        </p:nvSpPr>
        <p:spPr>
          <a:xfrm>
            <a:off x="5754984" y="4504969"/>
            <a:ext cx="304838" cy="322814"/>
          </a:xfrm>
          <a:prstGeom prst="ellipse">
            <a:avLst/>
          </a:prstGeom>
          <a:noFill/>
          <a:ln w="66675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F4BEA99-098F-E8B5-3450-C66D4A7011FB}"/>
              </a:ext>
            </a:extLst>
          </p:cNvPr>
          <p:cNvSpPr/>
          <p:nvPr/>
        </p:nvSpPr>
        <p:spPr>
          <a:xfrm>
            <a:off x="3808714" y="4140447"/>
            <a:ext cx="304838" cy="322814"/>
          </a:xfrm>
          <a:prstGeom prst="ellipse">
            <a:avLst/>
          </a:prstGeom>
          <a:noFill/>
          <a:ln w="66675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901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837F8-82CE-8B2C-9EB2-0B8C96A99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7216" y="-170227"/>
            <a:ext cx="10515600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Dynamic Network Impact</a:t>
            </a:r>
          </a:p>
        </p:txBody>
      </p:sp>
      <p:pic>
        <p:nvPicPr>
          <p:cNvPr id="5" name="Picture 4" descr="A picture containing white&#10;&#10;Description automatically generated">
            <a:extLst>
              <a:ext uri="{FF2B5EF4-FFF2-40B4-BE49-F238E27FC236}">
                <a16:creationId xmlns:a16="http://schemas.microsoft.com/office/drawing/2014/main" id="{3D89A1F6-3BBD-D3B1-C1A7-3E495524C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847" y="1181022"/>
            <a:ext cx="7955841" cy="58480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37B4F-07D8-7AC7-ACAB-B525D8734327}"/>
              </a:ext>
            </a:extLst>
          </p:cNvPr>
          <p:cNvSpPr txBox="1"/>
          <p:nvPr/>
        </p:nvSpPr>
        <p:spPr>
          <a:xfrm rot="16200000">
            <a:off x="697493" y="3741819"/>
            <a:ext cx="2156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Recording Planes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09D620-9CE4-F606-02CB-359261F3DF18}"/>
              </a:ext>
            </a:extLst>
          </p:cNvPr>
          <p:cNvSpPr txBox="1"/>
          <p:nvPr/>
        </p:nvSpPr>
        <p:spPr>
          <a:xfrm>
            <a:off x="4720951" y="996356"/>
            <a:ext cx="19131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Time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598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0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8C743F31-D091-8B22-D6D3-9C52E56528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1" name="Group 1080">
            <a:extLst>
              <a:ext uri="{FF2B5EF4-FFF2-40B4-BE49-F238E27FC236}">
                <a16:creationId xmlns:a16="http://schemas.microsoft.com/office/drawing/2014/main" id="{B63E76EB-92C9-878B-8433-1406519642EF}"/>
              </a:ext>
            </a:extLst>
          </p:cNvPr>
          <p:cNvGrpSpPr/>
          <p:nvPr/>
        </p:nvGrpSpPr>
        <p:grpSpPr>
          <a:xfrm>
            <a:off x="451504" y="3756772"/>
            <a:ext cx="3963812" cy="1931405"/>
            <a:chOff x="451504" y="3756772"/>
            <a:chExt cx="3963812" cy="1931405"/>
          </a:xfrm>
        </p:grpSpPr>
        <p:grpSp>
          <p:nvGrpSpPr>
            <p:cNvPr id="1058" name="Group 1057">
              <a:extLst>
                <a:ext uri="{FF2B5EF4-FFF2-40B4-BE49-F238E27FC236}">
                  <a16:creationId xmlns:a16="http://schemas.microsoft.com/office/drawing/2014/main" id="{32007AFA-11B1-1483-87F6-15C64DBFA586}"/>
                </a:ext>
              </a:extLst>
            </p:cNvPr>
            <p:cNvGrpSpPr/>
            <p:nvPr/>
          </p:nvGrpSpPr>
          <p:grpSpPr>
            <a:xfrm>
              <a:off x="451504" y="3756772"/>
              <a:ext cx="3963812" cy="978773"/>
              <a:chOff x="451504" y="3756772"/>
              <a:chExt cx="3963812" cy="978773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D22752-056D-9607-A15B-44ACD5420B61}"/>
                  </a:ext>
                </a:extLst>
              </p:cNvPr>
              <p:cNvSpPr txBox="1"/>
              <p:nvPr/>
            </p:nvSpPr>
            <p:spPr>
              <a:xfrm>
                <a:off x="2005618" y="3933208"/>
                <a:ext cx="115065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dirty="0"/>
                  <a:t>Data flow</a:t>
                </a: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C4022480-ADF7-136C-6C5D-22FDC0543467}"/>
                  </a:ext>
                </a:extLst>
              </p:cNvPr>
              <p:cNvGrpSpPr/>
              <p:nvPr/>
            </p:nvGrpSpPr>
            <p:grpSpPr>
              <a:xfrm>
                <a:off x="451504" y="3944083"/>
                <a:ext cx="3963812" cy="791462"/>
                <a:chOff x="937057" y="1544882"/>
                <a:chExt cx="3963812" cy="791462"/>
              </a:xfrm>
            </p:grpSpPr>
            <p:pic>
              <p:nvPicPr>
                <p:cNvPr id="8" name="Picture 2" descr="Bruker (@bruker) / X">
                  <a:extLst>
                    <a:ext uri="{FF2B5EF4-FFF2-40B4-BE49-F238E27FC236}">
                      <a16:creationId xmlns:a16="http://schemas.microsoft.com/office/drawing/2014/main" id="{73F6139A-015F-D0FC-D5AC-F6B361939C3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7057" y="1544882"/>
                  <a:ext cx="788790" cy="78879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" name="Picture 4" descr="MATLAB - Wikipedia">
                  <a:extLst>
                    <a:ext uri="{FF2B5EF4-FFF2-40B4-BE49-F238E27FC236}">
                      <a16:creationId xmlns:a16="http://schemas.microsoft.com/office/drawing/2014/main" id="{9E2303BE-5FE0-1E42-87B1-9C166C519AD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025377" y="1553205"/>
                  <a:ext cx="875492" cy="7831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23A2829-C0F4-12CD-A1CB-97F63570860C}"/>
                  </a:ext>
                </a:extLst>
              </p:cNvPr>
              <p:cNvGrpSpPr/>
              <p:nvPr/>
            </p:nvGrpSpPr>
            <p:grpSpPr>
              <a:xfrm>
                <a:off x="1337225" y="4210207"/>
                <a:ext cx="2189866" cy="246221"/>
                <a:chOff x="1337225" y="4210207"/>
                <a:chExt cx="2189866" cy="246221"/>
              </a:xfrm>
            </p:grpSpPr>
            <p:sp>
              <p:nvSpPr>
                <p:cNvPr id="11" name="Arrow: Right 10">
                  <a:extLst>
                    <a:ext uri="{FF2B5EF4-FFF2-40B4-BE49-F238E27FC236}">
                      <a16:creationId xmlns:a16="http://schemas.microsoft.com/office/drawing/2014/main" id="{6A6BC347-C2AB-A70B-D041-8BDFA032AFB7}"/>
                    </a:ext>
                  </a:extLst>
                </p:cNvPr>
                <p:cNvSpPr/>
                <p:nvPr/>
              </p:nvSpPr>
              <p:spPr>
                <a:xfrm>
                  <a:off x="1337225" y="4210207"/>
                  <a:ext cx="337169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Arrow: Right 12">
                  <a:extLst>
                    <a:ext uri="{FF2B5EF4-FFF2-40B4-BE49-F238E27FC236}">
                      <a16:creationId xmlns:a16="http://schemas.microsoft.com/office/drawing/2014/main" id="{D4CBCD57-CF68-4108-A95A-FBC020A7F7F1}"/>
                    </a:ext>
                  </a:extLst>
                </p:cNvPr>
                <p:cNvSpPr/>
                <p:nvPr/>
              </p:nvSpPr>
              <p:spPr>
                <a:xfrm>
                  <a:off x="1676814" y="4210207"/>
                  <a:ext cx="42170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Arrow: Right 13">
                  <a:extLst>
                    <a:ext uri="{FF2B5EF4-FFF2-40B4-BE49-F238E27FC236}">
                      <a16:creationId xmlns:a16="http://schemas.microsoft.com/office/drawing/2014/main" id="{B0A78AD9-0787-F5C6-33F6-397B3580F3E4}"/>
                    </a:ext>
                  </a:extLst>
                </p:cNvPr>
                <p:cNvSpPr/>
                <p:nvPr/>
              </p:nvSpPr>
              <p:spPr>
                <a:xfrm>
                  <a:off x="2091175" y="4210207"/>
                  <a:ext cx="55551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Arrow: Right 15">
                  <a:extLst>
                    <a:ext uri="{FF2B5EF4-FFF2-40B4-BE49-F238E27FC236}">
                      <a16:creationId xmlns:a16="http://schemas.microsoft.com/office/drawing/2014/main" id="{4A1E3D5A-4C2E-D5F2-ECCE-CE4A6046D9B0}"/>
                    </a:ext>
                  </a:extLst>
                </p:cNvPr>
                <p:cNvSpPr/>
                <p:nvPr/>
              </p:nvSpPr>
              <p:spPr>
                <a:xfrm>
                  <a:off x="2640548" y="4210207"/>
                  <a:ext cx="337170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Arrow: Right 16">
                  <a:extLst>
                    <a:ext uri="{FF2B5EF4-FFF2-40B4-BE49-F238E27FC236}">
                      <a16:creationId xmlns:a16="http://schemas.microsoft.com/office/drawing/2014/main" id="{7838153A-EC53-CF3F-9076-9AB0C7139A2A}"/>
                    </a:ext>
                  </a:extLst>
                </p:cNvPr>
                <p:cNvSpPr/>
                <p:nvPr/>
              </p:nvSpPr>
              <p:spPr>
                <a:xfrm>
                  <a:off x="2970029" y="4210207"/>
                  <a:ext cx="557062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62F2CB-684D-33B9-B69F-9FDD6836619C}"/>
                  </a:ext>
                </a:extLst>
              </p:cNvPr>
              <p:cNvSpPr txBox="1"/>
              <p:nvPr/>
            </p:nvSpPr>
            <p:spPr>
              <a:xfrm>
                <a:off x="1533644" y="3756772"/>
                <a:ext cx="2043406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000" dirty="0">
                    <a:solidFill>
                      <a:srgbClr val="0070C0"/>
                    </a:solidFill>
                  </a:rPr>
                  <a:t>Continuous imaging sequence </a:t>
                </a:r>
              </a:p>
            </p:txBody>
          </p:sp>
        </p:grpSp>
        <p:sp>
          <p:nvSpPr>
            <p:cNvPr id="1074" name="Arrow: Right 1073">
              <a:extLst>
                <a:ext uri="{FF2B5EF4-FFF2-40B4-BE49-F238E27FC236}">
                  <a16:creationId xmlns:a16="http://schemas.microsoft.com/office/drawing/2014/main" id="{C5EF857A-9FDA-2CCA-6DD7-417C91612CD5}"/>
                </a:ext>
              </a:extLst>
            </p:cNvPr>
            <p:cNvSpPr/>
            <p:nvPr/>
          </p:nvSpPr>
          <p:spPr>
            <a:xfrm rot="8815590">
              <a:off x="3527502" y="4528479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Arrow: Right 1074">
              <a:extLst>
                <a:ext uri="{FF2B5EF4-FFF2-40B4-BE49-F238E27FC236}">
                  <a16:creationId xmlns:a16="http://schemas.microsoft.com/office/drawing/2014/main" id="{BDA5ED01-E686-3BCD-E74E-8A220A67B612}"/>
                </a:ext>
              </a:extLst>
            </p:cNvPr>
            <p:cNvSpPr/>
            <p:nvPr/>
          </p:nvSpPr>
          <p:spPr>
            <a:xfrm rot="8815590">
              <a:off x="3246168" y="4699081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Arrow: Right 1075">
              <a:extLst>
                <a:ext uri="{FF2B5EF4-FFF2-40B4-BE49-F238E27FC236}">
                  <a16:creationId xmlns:a16="http://schemas.microsoft.com/office/drawing/2014/main" id="{6C9E4E08-9541-1A3E-7EB1-92C3E1B6FD25}"/>
                </a:ext>
              </a:extLst>
            </p:cNvPr>
            <p:cNvSpPr/>
            <p:nvPr/>
          </p:nvSpPr>
          <p:spPr>
            <a:xfrm rot="8815590">
              <a:off x="2963331" y="4870003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Arrow: Right 1076">
              <a:extLst>
                <a:ext uri="{FF2B5EF4-FFF2-40B4-BE49-F238E27FC236}">
                  <a16:creationId xmlns:a16="http://schemas.microsoft.com/office/drawing/2014/main" id="{B2F8634A-8324-B90E-D4A2-401F9277966E}"/>
                </a:ext>
              </a:extLst>
            </p:cNvPr>
            <p:cNvSpPr/>
            <p:nvPr/>
          </p:nvSpPr>
          <p:spPr>
            <a:xfrm rot="8815590">
              <a:off x="2680414" y="5036715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TextBox 1077">
              <a:extLst>
                <a:ext uri="{FF2B5EF4-FFF2-40B4-BE49-F238E27FC236}">
                  <a16:creationId xmlns:a16="http://schemas.microsoft.com/office/drawing/2014/main" id="{24E0136F-F82F-6197-47C6-2CE6B6E3C599}"/>
                </a:ext>
              </a:extLst>
            </p:cNvPr>
            <p:cNvSpPr txBox="1"/>
            <p:nvPr/>
          </p:nvSpPr>
          <p:spPr>
            <a:xfrm rot="19617034">
              <a:off x="3563208" y="4632845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1</a:t>
              </a:r>
            </a:p>
          </p:txBody>
        </p:sp>
        <p:sp>
          <p:nvSpPr>
            <p:cNvPr id="1079" name="TextBox 1078">
              <a:extLst>
                <a:ext uri="{FF2B5EF4-FFF2-40B4-BE49-F238E27FC236}">
                  <a16:creationId xmlns:a16="http://schemas.microsoft.com/office/drawing/2014/main" id="{D7823BCA-72A9-5955-234D-D1ECCDC300C7}"/>
                </a:ext>
              </a:extLst>
            </p:cNvPr>
            <p:cNvSpPr txBox="1"/>
            <p:nvPr/>
          </p:nvSpPr>
          <p:spPr>
            <a:xfrm rot="19617034">
              <a:off x="2972960" y="4997770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3</a:t>
              </a:r>
            </a:p>
          </p:txBody>
        </p:sp>
        <p:sp>
          <p:nvSpPr>
            <p:cNvPr id="1080" name="TextBox 1079">
              <a:extLst>
                <a:ext uri="{FF2B5EF4-FFF2-40B4-BE49-F238E27FC236}">
                  <a16:creationId xmlns:a16="http://schemas.microsoft.com/office/drawing/2014/main" id="{2502F325-26BB-8AF0-E46E-DB420780A8BF}"/>
                </a:ext>
              </a:extLst>
            </p:cNvPr>
            <p:cNvSpPr txBox="1"/>
            <p:nvPr/>
          </p:nvSpPr>
          <p:spPr>
            <a:xfrm rot="19617034">
              <a:off x="3270502" y="4817019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2</a:t>
              </a: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9B3E819-62CB-F505-C414-059582023F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294" y="5159825"/>
              <a:ext cx="731520" cy="528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8EB0CCAF-5CAA-E4DB-0E35-55474F4876DD}"/>
              </a:ext>
            </a:extLst>
          </p:cNvPr>
          <p:cNvSpPr/>
          <p:nvPr/>
        </p:nvSpPr>
        <p:spPr>
          <a:xfrm>
            <a:off x="210124" y="3790758"/>
            <a:ext cx="4458775" cy="2004828"/>
          </a:xfrm>
          <a:prstGeom prst="wedgeRoundRectCallout">
            <a:avLst>
              <a:gd name="adj1" fmla="val -22305"/>
              <a:gd name="adj2" fmla="val -89559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38100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grpSp>
        <p:nvGrpSpPr>
          <p:cNvPr id="1082" name="Group 1081">
            <a:extLst>
              <a:ext uri="{FF2B5EF4-FFF2-40B4-BE49-F238E27FC236}">
                <a16:creationId xmlns:a16="http://schemas.microsoft.com/office/drawing/2014/main" id="{1B5A74D2-0E52-7998-52A1-F2ED86922123}"/>
              </a:ext>
            </a:extLst>
          </p:cNvPr>
          <p:cNvGrpSpPr/>
          <p:nvPr/>
        </p:nvGrpSpPr>
        <p:grpSpPr>
          <a:xfrm>
            <a:off x="5512999" y="3735154"/>
            <a:ext cx="3963812" cy="978773"/>
            <a:chOff x="451504" y="3756772"/>
            <a:chExt cx="3963812" cy="978773"/>
          </a:xfrm>
        </p:grpSpPr>
        <p:sp>
          <p:nvSpPr>
            <p:cNvPr id="1083" name="TextBox 1082">
              <a:extLst>
                <a:ext uri="{FF2B5EF4-FFF2-40B4-BE49-F238E27FC236}">
                  <a16:creationId xmlns:a16="http://schemas.microsoft.com/office/drawing/2014/main" id="{3C40E0A6-BD84-C654-832A-1928F1E9F08A}"/>
                </a:ext>
              </a:extLst>
            </p:cNvPr>
            <p:cNvSpPr txBox="1"/>
            <p:nvPr/>
          </p:nvSpPr>
          <p:spPr>
            <a:xfrm>
              <a:off x="2005618" y="3933208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/>
                <a:t>Data flow</a:t>
              </a:r>
            </a:p>
          </p:txBody>
        </p:sp>
        <p:grpSp>
          <p:nvGrpSpPr>
            <p:cNvPr id="1084" name="Group 1083">
              <a:extLst>
                <a:ext uri="{FF2B5EF4-FFF2-40B4-BE49-F238E27FC236}">
                  <a16:creationId xmlns:a16="http://schemas.microsoft.com/office/drawing/2014/main" id="{19575BBD-245F-E1EE-DF5C-54DFF3DE534E}"/>
                </a:ext>
              </a:extLst>
            </p:cNvPr>
            <p:cNvGrpSpPr/>
            <p:nvPr/>
          </p:nvGrpSpPr>
          <p:grpSpPr>
            <a:xfrm>
              <a:off x="451504" y="3944083"/>
              <a:ext cx="3963812" cy="791462"/>
              <a:chOff x="937057" y="1544882"/>
              <a:chExt cx="3963812" cy="791462"/>
            </a:xfrm>
          </p:grpSpPr>
          <p:pic>
            <p:nvPicPr>
              <p:cNvPr id="2053" name="Picture 2" descr="Bruker (@bruker) / X">
                <a:extLst>
                  <a:ext uri="{FF2B5EF4-FFF2-40B4-BE49-F238E27FC236}">
                    <a16:creationId xmlns:a16="http://schemas.microsoft.com/office/drawing/2014/main" id="{C176CB26-2627-098E-BA56-FB767AAB1F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7057" y="1544882"/>
                <a:ext cx="788790" cy="7887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4" descr="MATLAB - Wikipedia">
                <a:extLst>
                  <a:ext uri="{FF2B5EF4-FFF2-40B4-BE49-F238E27FC236}">
                    <a16:creationId xmlns:a16="http://schemas.microsoft.com/office/drawing/2014/main" id="{ED9FBDE9-34D4-C54E-87D0-09DBBBDC4D4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5377" y="1553205"/>
                <a:ext cx="875492" cy="7831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85" name="Group 1084">
              <a:extLst>
                <a:ext uri="{FF2B5EF4-FFF2-40B4-BE49-F238E27FC236}">
                  <a16:creationId xmlns:a16="http://schemas.microsoft.com/office/drawing/2014/main" id="{E707523D-0BCB-BE3B-F83E-AEDAA54AD461}"/>
                </a:ext>
              </a:extLst>
            </p:cNvPr>
            <p:cNvGrpSpPr/>
            <p:nvPr/>
          </p:nvGrpSpPr>
          <p:grpSpPr>
            <a:xfrm>
              <a:off x="1337225" y="4210207"/>
              <a:ext cx="2189866" cy="246221"/>
              <a:chOff x="1337225" y="4210207"/>
              <a:chExt cx="2189866" cy="246221"/>
            </a:xfrm>
          </p:grpSpPr>
          <p:sp>
            <p:nvSpPr>
              <p:cNvPr id="1087" name="Arrow: Right 1086">
                <a:extLst>
                  <a:ext uri="{FF2B5EF4-FFF2-40B4-BE49-F238E27FC236}">
                    <a16:creationId xmlns:a16="http://schemas.microsoft.com/office/drawing/2014/main" id="{B53B0982-843D-DA2D-63CD-2C64CC35460D}"/>
                  </a:ext>
                </a:extLst>
              </p:cNvPr>
              <p:cNvSpPr/>
              <p:nvPr/>
            </p:nvSpPr>
            <p:spPr>
              <a:xfrm>
                <a:off x="1337225" y="4210207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8" name="Arrow: Right 2047">
                <a:extLst>
                  <a:ext uri="{FF2B5EF4-FFF2-40B4-BE49-F238E27FC236}">
                    <a16:creationId xmlns:a16="http://schemas.microsoft.com/office/drawing/2014/main" id="{ECCB0C1D-C6F8-8787-3509-64974BA87849}"/>
                  </a:ext>
                </a:extLst>
              </p:cNvPr>
              <p:cNvSpPr/>
              <p:nvPr/>
            </p:nvSpPr>
            <p:spPr>
              <a:xfrm>
                <a:off x="1676814" y="4210207"/>
                <a:ext cx="421701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1" name="Arrow: Right 2050">
                <a:extLst>
                  <a:ext uri="{FF2B5EF4-FFF2-40B4-BE49-F238E27FC236}">
                    <a16:creationId xmlns:a16="http://schemas.microsoft.com/office/drawing/2014/main" id="{4CDD0CF2-BE97-5D57-0F1A-F18A69AC2511}"/>
                  </a:ext>
                </a:extLst>
              </p:cNvPr>
              <p:cNvSpPr/>
              <p:nvPr/>
            </p:nvSpPr>
            <p:spPr>
              <a:xfrm>
                <a:off x="2640548" y="4210207"/>
                <a:ext cx="337170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2" name="Arrow: Right 2051">
                <a:extLst>
                  <a:ext uri="{FF2B5EF4-FFF2-40B4-BE49-F238E27FC236}">
                    <a16:creationId xmlns:a16="http://schemas.microsoft.com/office/drawing/2014/main" id="{8A85EA8D-21CE-7131-B025-BBCE2096C854}"/>
                  </a:ext>
                </a:extLst>
              </p:cNvPr>
              <p:cNvSpPr/>
              <p:nvPr/>
            </p:nvSpPr>
            <p:spPr>
              <a:xfrm>
                <a:off x="2970029" y="4210207"/>
                <a:ext cx="557062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86" name="TextBox 1085">
              <a:extLst>
                <a:ext uri="{FF2B5EF4-FFF2-40B4-BE49-F238E27FC236}">
                  <a16:creationId xmlns:a16="http://schemas.microsoft.com/office/drawing/2014/main" id="{8D321376-DE43-8F48-1AAB-CCF3C8A2D542}"/>
                </a:ext>
              </a:extLst>
            </p:cNvPr>
            <p:cNvSpPr txBox="1"/>
            <p:nvPr/>
          </p:nvSpPr>
          <p:spPr>
            <a:xfrm>
              <a:off x="1533644" y="3756772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</a:rPr>
                <a:t>Pause for SLM in imaging sequence </a:t>
              </a:r>
            </a:p>
          </p:txBody>
        </p:sp>
      </p:grpSp>
      <p:sp>
        <p:nvSpPr>
          <p:cNvPr id="2055" name="Arrow: Right 2054">
            <a:extLst>
              <a:ext uri="{FF2B5EF4-FFF2-40B4-BE49-F238E27FC236}">
                <a16:creationId xmlns:a16="http://schemas.microsoft.com/office/drawing/2014/main" id="{3CDEA4E0-43E5-02BD-984D-B49EDF82E3E6}"/>
              </a:ext>
            </a:extLst>
          </p:cNvPr>
          <p:cNvSpPr/>
          <p:nvPr/>
        </p:nvSpPr>
        <p:spPr>
          <a:xfrm rot="8815590">
            <a:off x="8588997" y="4506861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6" name="Arrow: Right 2055">
            <a:extLst>
              <a:ext uri="{FF2B5EF4-FFF2-40B4-BE49-F238E27FC236}">
                <a16:creationId xmlns:a16="http://schemas.microsoft.com/office/drawing/2014/main" id="{ABE8C633-D938-DCE2-B4BF-05636D2CC6E8}"/>
              </a:ext>
            </a:extLst>
          </p:cNvPr>
          <p:cNvSpPr/>
          <p:nvPr/>
        </p:nvSpPr>
        <p:spPr>
          <a:xfrm rot="8815590">
            <a:off x="8307663" y="4677463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Arrow: Right 2056">
            <a:extLst>
              <a:ext uri="{FF2B5EF4-FFF2-40B4-BE49-F238E27FC236}">
                <a16:creationId xmlns:a16="http://schemas.microsoft.com/office/drawing/2014/main" id="{604659A1-1EC7-B553-386E-992B82609347}"/>
              </a:ext>
            </a:extLst>
          </p:cNvPr>
          <p:cNvSpPr/>
          <p:nvPr/>
        </p:nvSpPr>
        <p:spPr>
          <a:xfrm rot="8815590">
            <a:off x="8024826" y="4848385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Arrow: Right 2057">
            <a:extLst>
              <a:ext uri="{FF2B5EF4-FFF2-40B4-BE49-F238E27FC236}">
                <a16:creationId xmlns:a16="http://schemas.microsoft.com/office/drawing/2014/main" id="{728E902F-8C6C-A069-FA0E-42D231854D78}"/>
              </a:ext>
            </a:extLst>
          </p:cNvPr>
          <p:cNvSpPr/>
          <p:nvPr/>
        </p:nvSpPr>
        <p:spPr>
          <a:xfrm rot="8815590">
            <a:off x="7741909" y="5015097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DE04A303-0CED-65BA-C1AE-59D5AC37C645}"/>
              </a:ext>
            </a:extLst>
          </p:cNvPr>
          <p:cNvSpPr txBox="1"/>
          <p:nvPr/>
        </p:nvSpPr>
        <p:spPr>
          <a:xfrm rot="19617034">
            <a:off x="8624703" y="4611227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1</a:t>
            </a:r>
          </a:p>
        </p:txBody>
      </p:sp>
      <p:sp>
        <p:nvSpPr>
          <p:cNvPr id="2060" name="TextBox 2059">
            <a:extLst>
              <a:ext uri="{FF2B5EF4-FFF2-40B4-BE49-F238E27FC236}">
                <a16:creationId xmlns:a16="http://schemas.microsoft.com/office/drawing/2014/main" id="{4D9E6D06-75C3-70B7-264D-023B73808D3F}"/>
              </a:ext>
            </a:extLst>
          </p:cNvPr>
          <p:cNvSpPr txBox="1"/>
          <p:nvPr/>
        </p:nvSpPr>
        <p:spPr>
          <a:xfrm rot="19617034">
            <a:off x="8034455" y="4976152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3</a:t>
            </a:r>
          </a:p>
        </p:txBody>
      </p:sp>
      <p:sp>
        <p:nvSpPr>
          <p:cNvPr id="2061" name="TextBox 2060">
            <a:extLst>
              <a:ext uri="{FF2B5EF4-FFF2-40B4-BE49-F238E27FC236}">
                <a16:creationId xmlns:a16="http://schemas.microsoft.com/office/drawing/2014/main" id="{425AAC5F-5296-7F12-B09D-595E37AB4A06}"/>
              </a:ext>
            </a:extLst>
          </p:cNvPr>
          <p:cNvSpPr txBox="1"/>
          <p:nvPr/>
        </p:nvSpPr>
        <p:spPr>
          <a:xfrm rot="19617034">
            <a:off x="8331997" y="4795401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2</a:t>
            </a:r>
          </a:p>
        </p:txBody>
      </p:sp>
      <p:pic>
        <p:nvPicPr>
          <p:cNvPr id="2062" name="Picture 2">
            <a:extLst>
              <a:ext uri="{FF2B5EF4-FFF2-40B4-BE49-F238E27FC236}">
                <a16:creationId xmlns:a16="http://schemas.microsoft.com/office/drawing/2014/main" id="{C21B8FC7-A83A-3F33-ECAC-1CFD22EC6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789" y="5138207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5" name="TextBox 2064">
            <a:extLst>
              <a:ext uri="{FF2B5EF4-FFF2-40B4-BE49-F238E27FC236}">
                <a16:creationId xmlns:a16="http://schemas.microsoft.com/office/drawing/2014/main" id="{493FA1B0-17B6-D21E-8898-530FC62F3696}"/>
              </a:ext>
            </a:extLst>
          </p:cNvPr>
          <p:cNvSpPr txBox="1"/>
          <p:nvPr/>
        </p:nvSpPr>
        <p:spPr>
          <a:xfrm>
            <a:off x="6502268" y="5839508"/>
            <a:ext cx="22803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Pixels shift after SLM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063" name="Speech Bubble: Rectangle with Corners Rounded 2062">
            <a:extLst>
              <a:ext uri="{FF2B5EF4-FFF2-40B4-BE49-F238E27FC236}">
                <a16:creationId xmlns:a16="http://schemas.microsoft.com/office/drawing/2014/main" id="{FA74EA73-69B3-DBAC-7FED-C92403897104}"/>
              </a:ext>
            </a:extLst>
          </p:cNvPr>
          <p:cNvSpPr/>
          <p:nvPr/>
        </p:nvSpPr>
        <p:spPr>
          <a:xfrm>
            <a:off x="5264248" y="3790758"/>
            <a:ext cx="4458775" cy="2004828"/>
          </a:xfrm>
          <a:prstGeom prst="wedgeRoundRectCallout">
            <a:avLst>
              <a:gd name="adj1" fmla="val -65092"/>
              <a:gd name="adj2" fmla="val -93497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39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41B6D2C5-67A5-E4A0-B271-8FC3EB519D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2071687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2" name="Group 1081">
            <a:extLst>
              <a:ext uri="{FF2B5EF4-FFF2-40B4-BE49-F238E27FC236}">
                <a16:creationId xmlns:a16="http://schemas.microsoft.com/office/drawing/2014/main" id="{1B5A74D2-0E52-7998-52A1-F2ED86922123}"/>
              </a:ext>
            </a:extLst>
          </p:cNvPr>
          <p:cNvGrpSpPr/>
          <p:nvPr/>
        </p:nvGrpSpPr>
        <p:grpSpPr>
          <a:xfrm>
            <a:off x="5512999" y="3735154"/>
            <a:ext cx="3963812" cy="978773"/>
            <a:chOff x="451504" y="3756772"/>
            <a:chExt cx="3963812" cy="978773"/>
          </a:xfrm>
        </p:grpSpPr>
        <p:sp>
          <p:nvSpPr>
            <p:cNvPr id="1083" name="TextBox 1082">
              <a:extLst>
                <a:ext uri="{FF2B5EF4-FFF2-40B4-BE49-F238E27FC236}">
                  <a16:creationId xmlns:a16="http://schemas.microsoft.com/office/drawing/2014/main" id="{3C40E0A6-BD84-C654-832A-1928F1E9F08A}"/>
                </a:ext>
              </a:extLst>
            </p:cNvPr>
            <p:cNvSpPr txBox="1"/>
            <p:nvPr/>
          </p:nvSpPr>
          <p:spPr>
            <a:xfrm>
              <a:off x="2005618" y="3933208"/>
              <a:ext cx="1150652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/>
                <a:t>Data flow</a:t>
              </a:r>
            </a:p>
          </p:txBody>
        </p:sp>
        <p:grpSp>
          <p:nvGrpSpPr>
            <p:cNvPr id="1084" name="Group 1083">
              <a:extLst>
                <a:ext uri="{FF2B5EF4-FFF2-40B4-BE49-F238E27FC236}">
                  <a16:creationId xmlns:a16="http://schemas.microsoft.com/office/drawing/2014/main" id="{19575BBD-245F-E1EE-DF5C-54DFF3DE534E}"/>
                </a:ext>
              </a:extLst>
            </p:cNvPr>
            <p:cNvGrpSpPr/>
            <p:nvPr/>
          </p:nvGrpSpPr>
          <p:grpSpPr>
            <a:xfrm>
              <a:off x="451504" y="3944083"/>
              <a:ext cx="3963812" cy="791462"/>
              <a:chOff x="937057" y="1544882"/>
              <a:chExt cx="3963812" cy="791462"/>
            </a:xfrm>
          </p:grpSpPr>
          <p:pic>
            <p:nvPicPr>
              <p:cNvPr id="2053" name="Picture 2" descr="Bruker (@bruker) / X">
                <a:extLst>
                  <a:ext uri="{FF2B5EF4-FFF2-40B4-BE49-F238E27FC236}">
                    <a16:creationId xmlns:a16="http://schemas.microsoft.com/office/drawing/2014/main" id="{C176CB26-2627-098E-BA56-FB767AAB1F3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37057" y="1544882"/>
                <a:ext cx="788790" cy="7887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4" descr="MATLAB - Wikipedia">
                <a:extLst>
                  <a:ext uri="{FF2B5EF4-FFF2-40B4-BE49-F238E27FC236}">
                    <a16:creationId xmlns:a16="http://schemas.microsoft.com/office/drawing/2014/main" id="{ED9FBDE9-34D4-C54E-87D0-09DBBBDC4D4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25377" y="1553205"/>
                <a:ext cx="875492" cy="78313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85" name="Group 1084">
              <a:extLst>
                <a:ext uri="{FF2B5EF4-FFF2-40B4-BE49-F238E27FC236}">
                  <a16:creationId xmlns:a16="http://schemas.microsoft.com/office/drawing/2014/main" id="{E707523D-0BCB-BE3B-F83E-AEDAA54AD461}"/>
                </a:ext>
              </a:extLst>
            </p:cNvPr>
            <p:cNvGrpSpPr/>
            <p:nvPr/>
          </p:nvGrpSpPr>
          <p:grpSpPr>
            <a:xfrm>
              <a:off x="1337225" y="4210207"/>
              <a:ext cx="2189866" cy="246221"/>
              <a:chOff x="1337225" y="4210207"/>
              <a:chExt cx="2189866" cy="246221"/>
            </a:xfrm>
          </p:grpSpPr>
          <p:sp>
            <p:nvSpPr>
              <p:cNvPr id="1087" name="Arrow: Right 1086">
                <a:extLst>
                  <a:ext uri="{FF2B5EF4-FFF2-40B4-BE49-F238E27FC236}">
                    <a16:creationId xmlns:a16="http://schemas.microsoft.com/office/drawing/2014/main" id="{B53B0982-843D-DA2D-63CD-2C64CC35460D}"/>
                  </a:ext>
                </a:extLst>
              </p:cNvPr>
              <p:cNvSpPr/>
              <p:nvPr/>
            </p:nvSpPr>
            <p:spPr>
              <a:xfrm>
                <a:off x="1337225" y="4210207"/>
                <a:ext cx="337169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8" name="Arrow: Right 2047">
                <a:extLst>
                  <a:ext uri="{FF2B5EF4-FFF2-40B4-BE49-F238E27FC236}">
                    <a16:creationId xmlns:a16="http://schemas.microsoft.com/office/drawing/2014/main" id="{ECCB0C1D-C6F8-8787-3509-64974BA87849}"/>
                  </a:ext>
                </a:extLst>
              </p:cNvPr>
              <p:cNvSpPr/>
              <p:nvPr/>
            </p:nvSpPr>
            <p:spPr>
              <a:xfrm>
                <a:off x="1676814" y="4210207"/>
                <a:ext cx="421701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1" name="Arrow: Right 2050">
                <a:extLst>
                  <a:ext uri="{FF2B5EF4-FFF2-40B4-BE49-F238E27FC236}">
                    <a16:creationId xmlns:a16="http://schemas.microsoft.com/office/drawing/2014/main" id="{4CDD0CF2-BE97-5D57-0F1A-F18A69AC2511}"/>
                  </a:ext>
                </a:extLst>
              </p:cNvPr>
              <p:cNvSpPr/>
              <p:nvPr/>
            </p:nvSpPr>
            <p:spPr>
              <a:xfrm>
                <a:off x="2640548" y="4210207"/>
                <a:ext cx="337170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2" name="Arrow: Right 2051">
                <a:extLst>
                  <a:ext uri="{FF2B5EF4-FFF2-40B4-BE49-F238E27FC236}">
                    <a16:creationId xmlns:a16="http://schemas.microsoft.com/office/drawing/2014/main" id="{8A85EA8D-21CE-7131-B025-BBCE2096C854}"/>
                  </a:ext>
                </a:extLst>
              </p:cNvPr>
              <p:cNvSpPr/>
              <p:nvPr/>
            </p:nvSpPr>
            <p:spPr>
              <a:xfrm>
                <a:off x="2970029" y="4210207"/>
                <a:ext cx="557062" cy="246221"/>
              </a:xfrm>
              <a:prstGeom prst="rightArrow">
                <a:avLst/>
              </a:prstGeom>
              <a:gradFill>
                <a:gsLst>
                  <a:gs pos="0">
                    <a:srgbClr val="336CBE"/>
                  </a:gs>
                  <a:gs pos="100000">
                    <a:srgbClr val="802010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86" name="TextBox 1085">
              <a:extLst>
                <a:ext uri="{FF2B5EF4-FFF2-40B4-BE49-F238E27FC236}">
                  <a16:creationId xmlns:a16="http://schemas.microsoft.com/office/drawing/2014/main" id="{8D321376-DE43-8F48-1AAB-CCF3C8A2D542}"/>
                </a:ext>
              </a:extLst>
            </p:cNvPr>
            <p:cNvSpPr txBox="1"/>
            <p:nvPr/>
          </p:nvSpPr>
          <p:spPr>
            <a:xfrm>
              <a:off x="1533644" y="3756772"/>
              <a:ext cx="204340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00" dirty="0">
                  <a:solidFill>
                    <a:srgbClr val="0070C0"/>
                  </a:solidFill>
                </a:rPr>
                <a:t>Pause for SLM in imaging sequence </a:t>
              </a:r>
            </a:p>
          </p:txBody>
        </p:sp>
      </p:grpSp>
      <p:sp>
        <p:nvSpPr>
          <p:cNvPr id="2063" name="Speech Bubble: Rectangle with Corners Rounded 2062">
            <a:extLst>
              <a:ext uri="{FF2B5EF4-FFF2-40B4-BE49-F238E27FC236}">
                <a16:creationId xmlns:a16="http://schemas.microsoft.com/office/drawing/2014/main" id="{FA74EA73-69B3-DBAC-7FED-C92403897104}"/>
              </a:ext>
            </a:extLst>
          </p:cNvPr>
          <p:cNvSpPr/>
          <p:nvPr/>
        </p:nvSpPr>
        <p:spPr>
          <a:xfrm>
            <a:off x="5264248" y="3790758"/>
            <a:ext cx="4458775" cy="2004828"/>
          </a:xfrm>
          <a:prstGeom prst="wedgeRoundRectCallout">
            <a:avLst>
              <a:gd name="adj1" fmla="val -65092"/>
              <a:gd name="adj2" fmla="val -93497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81" name="Group 1080">
            <a:extLst>
              <a:ext uri="{FF2B5EF4-FFF2-40B4-BE49-F238E27FC236}">
                <a16:creationId xmlns:a16="http://schemas.microsoft.com/office/drawing/2014/main" id="{B63E76EB-92C9-878B-8433-1406519642EF}"/>
              </a:ext>
            </a:extLst>
          </p:cNvPr>
          <p:cNvGrpSpPr/>
          <p:nvPr/>
        </p:nvGrpSpPr>
        <p:grpSpPr>
          <a:xfrm>
            <a:off x="451504" y="3756772"/>
            <a:ext cx="3963812" cy="1931405"/>
            <a:chOff x="451504" y="3756772"/>
            <a:chExt cx="3963812" cy="1931405"/>
          </a:xfrm>
        </p:grpSpPr>
        <p:grpSp>
          <p:nvGrpSpPr>
            <p:cNvPr id="1058" name="Group 1057">
              <a:extLst>
                <a:ext uri="{FF2B5EF4-FFF2-40B4-BE49-F238E27FC236}">
                  <a16:creationId xmlns:a16="http://schemas.microsoft.com/office/drawing/2014/main" id="{32007AFA-11B1-1483-87F6-15C64DBFA586}"/>
                </a:ext>
              </a:extLst>
            </p:cNvPr>
            <p:cNvGrpSpPr/>
            <p:nvPr/>
          </p:nvGrpSpPr>
          <p:grpSpPr>
            <a:xfrm>
              <a:off x="451504" y="3756772"/>
              <a:ext cx="3963812" cy="978773"/>
              <a:chOff x="451504" y="3756772"/>
              <a:chExt cx="3963812" cy="978773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5D22752-056D-9607-A15B-44ACD5420B61}"/>
                  </a:ext>
                </a:extLst>
              </p:cNvPr>
              <p:cNvSpPr txBox="1"/>
              <p:nvPr/>
            </p:nvSpPr>
            <p:spPr>
              <a:xfrm>
                <a:off x="2005618" y="3933208"/>
                <a:ext cx="115065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200" dirty="0"/>
                  <a:t>Data flow</a:t>
                </a: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C4022480-ADF7-136C-6C5D-22FDC0543467}"/>
                  </a:ext>
                </a:extLst>
              </p:cNvPr>
              <p:cNvGrpSpPr/>
              <p:nvPr/>
            </p:nvGrpSpPr>
            <p:grpSpPr>
              <a:xfrm>
                <a:off x="451504" y="3944083"/>
                <a:ext cx="3963812" cy="791462"/>
                <a:chOff x="937057" y="1544882"/>
                <a:chExt cx="3963812" cy="791462"/>
              </a:xfrm>
            </p:grpSpPr>
            <p:pic>
              <p:nvPicPr>
                <p:cNvPr id="8" name="Picture 2" descr="Bruker (@bruker) / X">
                  <a:extLst>
                    <a:ext uri="{FF2B5EF4-FFF2-40B4-BE49-F238E27FC236}">
                      <a16:creationId xmlns:a16="http://schemas.microsoft.com/office/drawing/2014/main" id="{73F6139A-015F-D0FC-D5AC-F6B361939C3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37057" y="1544882"/>
                  <a:ext cx="788790" cy="78879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" name="Picture 4" descr="MATLAB - Wikipedia">
                  <a:extLst>
                    <a:ext uri="{FF2B5EF4-FFF2-40B4-BE49-F238E27FC236}">
                      <a16:creationId xmlns:a16="http://schemas.microsoft.com/office/drawing/2014/main" id="{9E2303BE-5FE0-1E42-87B1-9C166C519AD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025377" y="1553205"/>
                  <a:ext cx="875492" cy="7831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23A2829-C0F4-12CD-A1CB-97F63570860C}"/>
                  </a:ext>
                </a:extLst>
              </p:cNvPr>
              <p:cNvGrpSpPr/>
              <p:nvPr/>
            </p:nvGrpSpPr>
            <p:grpSpPr>
              <a:xfrm>
                <a:off x="1337225" y="4210207"/>
                <a:ext cx="2189866" cy="246221"/>
                <a:chOff x="1337225" y="4210207"/>
                <a:chExt cx="2189866" cy="246221"/>
              </a:xfrm>
            </p:grpSpPr>
            <p:sp>
              <p:nvSpPr>
                <p:cNvPr id="11" name="Arrow: Right 10">
                  <a:extLst>
                    <a:ext uri="{FF2B5EF4-FFF2-40B4-BE49-F238E27FC236}">
                      <a16:creationId xmlns:a16="http://schemas.microsoft.com/office/drawing/2014/main" id="{6A6BC347-C2AB-A70B-D041-8BDFA032AFB7}"/>
                    </a:ext>
                  </a:extLst>
                </p:cNvPr>
                <p:cNvSpPr/>
                <p:nvPr/>
              </p:nvSpPr>
              <p:spPr>
                <a:xfrm>
                  <a:off x="1337225" y="4210207"/>
                  <a:ext cx="337169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Arrow: Right 12">
                  <a:extLst>
                    <a:ext uri="{FF2B5EF4-FFF2-40B4-BE49-F238E27FC236}">
                      <a16:creationId xmlns:a16="http://schemas.microsoft.com/office/drawing/2014/main" id="{D4CBCD57-CF68-4108-A95A-FBC020A7F7F1}"/>
                    </a:ext>
                  </a:extLst>
                </p:cNvPr>
                <p:cNvSpPr/>
                <p:nvPr/>
              </p:nvSpPr>
              <p:spPr>
                <a:xfrm>
                  <a:off x="1676814" y="4210207"/>
                  <a:ext cx="42170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Arrow: Right 13">
                  <a:extLst>
                    <a:ext uri="{FF2B5EF4-FFF2-40B4-BE49-F238E27FC236}">
                      <a16:creationId xmlns:a16="http://schemas.microsoft.com/office/drawing/2014/main" id="{B0A78AD9-0787-F5C6-33F6-397B3580F3E4}"/>
                    </a:ext>
                  </a:extLst>
                </p:cNvPr>
                <p:cNvSpPr/>
                <p:nvPr/>
              </p:nvSpPr>
              <p:spPr>
                <a:xfrm>
                  <a:off x="2091175" y="4210207"/>
                  <a:ext cx="555511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Arrow: Right 15">
                  <a:extLst>
                    <a:ext uri="{FF2B5EF4-FFF2-40B4-BE49-F238E27FC236}">
                      <a16:creationId xmlns:a16="http://schemas.microsoft.com/office/drawing/2014/main" id="{4A1E3D5A-4C2E-D5F2-ECCE-CE4A6046D9B0}"/>
                    </a:ext>
                  </a:extLst>
                </p:cNvPr>
                <p:cNvSpPr/>
                <p:nvPr/>
              </p:nvSpPr>
              <p:spPr>
                <a:xfrm>
                  <a:off x="2640548" y="4210207"/>
                  <a:ext cx="337170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Arrow: Right 16">
                  <a:extLst>
                    <a:ext uri="{FF2B5EF4-FFF2-40B4-BE49-F238E27FC236}">
                      <a16:creationId xmlns:a16="http://schemas.microsoft.com/office/drawing/2014/main" id="{7838153A-EC53-CF3F-9076-9AB0C7139A2A}"/>
                    </a:ext>
                  </a:extLst>
                </p:cNvPr>
                <p:cNvSpPr/>
                <p:nvPr/>
              </p:nvSpPr>
              <p:spPr>
                <a:xfrm>
                  <a:off x="2970029" y="4210207"/>
                  <a:ext cx="557062" cy="246221"/>
                </a:xfrm>
                <a:prstGeom prst="rightArrow">
                  <a:avLst/>
                </a:prstGeom>
                <a:gradFill>
                  <a:gsLst>
                    <a:gs pos="0">
                      <a:srgbClr val="336CBE"/>
                    </a:gs>
                    <a:gs pos="100000">
                      <a:srgbClr val="802010"/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1362F2CB-684D-33B9-B69F-9FDD6836619C}"/>
                  </a:ext>
                </a:extLst>
              </p:cNvPr>
              <p:cNvSpPr txBox="1"/>
              <p:nvPr/>
            </p:nvSpPr>
            <p:spPr>
              <a:xfrm>
                <a:off x="1533644" y="3756772"/>
                <a:ext cx="2043406" cy="2462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000" dirty="0">
                    <a:solidFill>
                      <a:srgbClr val="0070C0"/>
                    </a:solidFill>
                  </a:rPr>
                  <a:t>Continuous imaging sequence </a:t>
                </a:r>
              </a:p>
            </p:txBody>
          </p:sp>
        </p:grpSp>
        <p:sp>
          <p:nvSpPr>
            <p:cNvPr id="1074" name="Arrow: Right 1073">
              <a:extLst>
                <a:ext uri="{FF2B5EF4-FFF2-40B4-BE49-F238E27FC236}">
                  <a16:creationId xmlns:a16="http://schemas.microsoft.com/office/drawing/2014/main" id="{C5EF857A-9FDA-2CCA-6DD7-417C91612CD5}"/>
                </a:ext>
              </a:extLst>
            </p:cNvPr>
            <p:cNvSpPr/>
            <p:nvPr/>
          </p:nvSpPr>
          <p:spPr>
            <a:xfrm rot="8815590">
              <a:off x="3527502" y="4528479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Arrow: Right 1074">
              <a:extLst>
                <a:ext uri="{FF2B5EF4-FFF2-40B4-BE49-F238E27FC236}">
                  <a16:creationId xmlns:a16="http://schemas.microsoft.com/office/drawing/2014/main" id="{BDA5ED01-E686-3BCD-E74E-8A220A67B612}"/>
                </a:ext>
              </a:extLst>
            </p:cNvPr>
            <p:cNvSpPr/>
            <p:nvPr/>
          </p:nvSpPr>
          <p:spPr>
            <a:xfrm rot="8815590">
              <a:off x="3246168" y="4699081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Arrow: Right 1075">
              <a:extLst>
                <a:ext uri="{FF2B5EF4-FFF2-40B4-BE49-F238E27FC236}">
                  <a16:creationId xmlns:a16="http://schemas.microsoft.com/office/drawing/2014/main" id="{6C9E4E08-9541-1A3E-7EB1-92C3E1B6FD25}"/>
                </a:ext>
              </a:extLst>
            </p:cNvPr>
            <p:cNvSpPr/>
            <p:nvPr/>
          </p:nvSpPr>
          <p:spPr>
            <a:xfrm rot="8815590">
              <a:off x="2963331" y="4870003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Arrow: Right 1076">
              <a:extLst>
                <a:ext uri="{FF2B5EF4-FFF2-40B4-BE49-F238E27FC236}">
                  <a16:creationId xmlns:a16="http://schemas.microsoft.com/office/drawing/2014/main" id="{B2F8634A-8324-B90E-D4A2-401F9277966E}"/>
                </a:ext>
              </a:extLst>
            </p:cNvPr>
            <p:cNvSpPr/>
            <p:nvPr/>
          </p:nvSpPr>
          <p:spPr>
            <a:xfrm rot="8815590">
              <a:off x="2680414" y="5036715"/>
              <a:ext cx="337169" cy="246221"/>
            </a:xfrm>
            <a:prstGeom prst="rightArrow">
              <a:avLst/>
            </a:prstGeom>
            <a:gradFill>
              <a:gsLst>
                <a:gs pos="0">
                  <a:srgbClr val="802010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TextBox 1077">
              <a:extLst>
                <a:ext uri="{FF2B5EF4-FFF2-40B4-BE49-F238E27FC236}">
                  <a16:creationId xmlns:a16="http://schemas.microsoft.com/office/drawing/2014/main" id="{24E0136F-F82F-6197-47C6-2CE6B6E3C599}"/>
                </a:ext>
              </a:extLst>
            </p:cNvPr>
            <p:cNvSpPr txBox="1"/>
            <p:nvPr/>
          </p:nvSpPr>
          <p:spPr>
            <a:xfrm rot="19617034">
              <a:off x="3563208" y="4632845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1</a:t>
              </a:r>
            </a:p>
          </p:txBody>
        </p:sp>
        <p:sp>
          <p:nvSpPr>
            <p:cNvPr id="1079" name="TextBox 1078">
              <a:extLst>
                <a:ext uri="{FF2B5EF4-FFF2-40B4-BE49-F238E27FC236}">
                  <a16:creationId xmlns:a16="http://schemas.microsoft.com/office/drawing/2014/main" id="{D7823BCA-72A9-5955-234D-D1ECCDC300C7}"/>
                </a:ext>
              </a:extLst>
            </p:cNvPr>
            <p:cNvSpPr txBox="1"/>
            <p:nvPr/>
          </p:nvSpPr>
          <p:spPr>
            <a:xfrm rot="19617034">
              <a:off x="2972960" y="4997770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3</a:t>
              </a:r>
            </a:p>
          </p:txBody>
        </p:sp>
        <p:sp>
          <p:nvSpPr>
            <p:cNvPr id="1080" name="TextBox 1079">
              <a:extLst>
                <a:ext uri="{FF2B5EF4-FFF2-40B4-BE49-F238E27FC236}">
                  <a16:creationId xmlns:a16="http://schemas.microsoft.com/office/drawing/2014/main" id="{2502F325-26BB-8AF0-E46E-DB420780A8BF}"/>
                </a:ext>
              </a:extLst>
            </p:cNvPr>
            <p:cNvSpPr txBox="1"/>
            <p:nvPr/>
          </p:nvSpPr>
          <p:spPr>
            <a:xfrm rot="19617034">
              <a:off x="3270502" y="4817019"/>
              <a:ext cx="589529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700" dirty="0"/>
                <a:t>Frame 2</a:t>
              </a:r>
            </a:p>
          </p:txBody>
        </p: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59B3E819-62CB-F505-C414-059582023F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54294" y="5159825"/>
              <a:ext cx="731520" cy="5283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8EB0CCAF-5CAA-E4DB-0E35-55474F4876DD}"/>
              </a:ext>
            </a:extLst>
          </p:cNvPr>
          <p:cNvSpPr/>
          <p:nvPr/>
        </p:nvSpPr>
        <p:spPr>
          <a:xfrm>
            <a:off x="6557726" y="5977224"/>
            <a:ext cx="4458775" cy="2004828"/>
          </a:xfrm>
          <a:prstGeom prst="wedgeRoundRectCallout">
            <a:avLst>
              <a:gd name="adj1" fmla="val -22305"/>
              <a:gd name="adj2" fmla="val -89559"/>
              <a:gd name="adj3" fmla="val 16667"/>
            </a:avLst>
          </a:prstGeom>
          <a:solidFill>
            <a:srgbClr val="92D050">
              <a:alpha val="10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CFE45BCF-9433-1993-D98A-65944B144354}"/>
              </a:ext>
            </a:extLst>
          </p:cNvPr>
          <p:cNvGrpSpPr/>
          <p:nvPr/>
        </p:nvGrpSpPr>
        <p:grpSpPr>
          <a:xfrm>
            <a:off x="8539191" y="2387477"/>
            <a:ext cx="734030" cy="535781"/>
            <a:chOff x="1131027" y="1573386"/>
            <a:chExt cx="734030" cy="535781"/>
          </a:xfrm>
        </p:grpSpPr>
        <p:pic>
          <p:nvPicPr>
            <p:cNvPr id="1050" name="Picture 2" descr="Bruker (@bruker) / X">
              <a:extLst>
                <a:ext uri="{FF2B5EF4-FFF2-40B4-BE49-F238E27FC236}">
                  <a16:creationId xmlns:a16="http://schemas.microsoft.com/office/drawing/2014/main" id="{51B15896-B073-3E3A-5F85-F387747D8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1" name="Picture 4" descr="MATLAB - Wikipedia">
              <a:extLst>
                <a:ext uri="{FF2B5EF4-FFF2-40B4-BE49-F238E27FC236}">
                  <a16:creationId xmlns:a16="http://schemas.microsoft.com/office/drawing/2014/main" id="{F4DE1D2B-6ECB-D8B3-FC91-4F2BCE1794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D76CD5B-0769-A41F-13C2-D0F301D24035}"/>
              </a:ext>
            </a:extLst>
          </p:cNvPr>
          <p:cNvGrpSpPr/>
          <p:nvPr/>
        </p:nvGrpSpPr>
        <p:grpSpPr>
          <a:xfrm>
            <a:off x="3950894" y="2404250"/>
            <a:ext cx="734030" cy="535781"/>
            <a:chOff x="1131027" y="1573386"/>
            <a:chExt cx="734030" cy="535781"/>
          </a:xfrm>
        </p:grpSpPr>
        <p:pic>
          <p:nvPicPr>
            <p:cNvPr id="1047" name="Picture 2" descr="Bruker (@bruker) / X">
              <a:extLst>
                <a:ext uri="{FF2B5EF4-FFF2-40B4-BE49-F238E27FC236}">
                  <a16:creationId xmlns:a16="http://schemas.microsoft.com/office/drawing/2014/main" id="{596AAF78-4312-540E-4DD0-B7DCA0F207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4" descr="MATLAB - Wikipedia">
              <a:extLst>
                <a:ext uri="{FF2B5EF4-FFF2-40B4-BE49-F238E27FC236}">
                  <a16:creationId xmlns:a16="http://schemas.microsoft.com/office/drawing/2014/main" id="{700858B2-CDE8-DFCA-85C7-8F428868D2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62F5578B-5738-45E5-FC4E-5219A7E9CAAB}"/>
              </a:ext>
            </a:extLst>
          </p:cNvPr>
          <p:cNvGrpSpPr/>
          <p:nvPr/>
        </p:nvGrpSpPr>
        <p:grpSpPr>
          <a:xfrm>
            <a:off x="1131103" y="2401791"/>
            <a:ext cx="734030" cy="535781"/>
            <a:chOff x="1131027" y="1573386"/>
            <a:chExt cx="734030" cy="535781"/>
          </a:xfrm>
        </p:grpSpPr>
        <p:pic>
          <p:nvPicPr>
            <p:cNvPr id="1026" name="Picture 2" descr="Bruker (@bruker) / X">
              <a:extLst>
                <a:ext uri="{FF2B5EF4-FFF2-40B4-BE49-F238E27FC236}">
                  <a16:creationId xmlns:a16="http://schemas.microsoft.com/office/drawing/2014/main" id="{92F3E2CC-6362-E7F8-5603-4B2DE4856A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27" y="1573386"/>
              <a:ext cx="535781" cy="5357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MATLAB - Wikipedia">
              <a:extLst>
                <a:ext uri="{FF2B5EF4-FFF2-40B4-BE49-F238E27FC236}">
                  <a16:creationId xmlns:a16="http://schemas.microsoft.com/office/drawing/2014/main" id="{1939E4DF-87B1-12BD-1E78-FD636F0307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9314" y="1740311"/>
              <a:ext cx="225743" cy="201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2" name="Picture 8" descr="IT12A01: FUNDAMENTALS OF PYTHON PROGRAMMING (SF) (SYNCHRONOUS E-LEARNING) -  NTUC LearningHub">
            <a:extLst>
              <a:ext uri="{FF2B5EF4-FFF2-40B4-BE49-F238E27FC236}">
                <a16:creationId xmlns:a16="http://schemas.microsoft.com/office/drawing/2014/main" id="{E719AD04-516F-7AD9-456C-BE115D316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76" r="24256" b="32667"/>
          <a:stretch/>
        </p:blipFill>
        <p:spPr bwMode="auto">
          <a:xfrm>
            <a:off x="6372615" y="1757606"/>
            <a:ext cx="368392" cy="26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tologic | Suite2P">
            <a:extLst>
              <a:ext uri="{FF2B5EF4-FFF2-40B4-BE49-F238E27FC236}">
                <a16:creationId xmlns:a16="http://schemas.microsoft.com/office/drawing/2014/main" id="{BBE1D8F0-7DD9-9643-91D3-99E7B2CD6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34" y="1763702"/>
            <a:ext cx="257175" cy="25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B36454-EDF5-6312-0C03-6D7F8547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742" y="411109"/>
            <a:ext cx="11239774" cy="600069"/>
          </a:xfrm>
        </p:spPr>
        <p:txBody>
          <a:bodyPr>
            <a:normAutofit fontScale="90000"/>
          </a:bodyPr>
          <a:lstStyle/>
          <a:p>
            <a: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Holographic Imaging and Photo-Stimulation</a:t>
            </a:r>
            <a:br>
              <a:rPr lang="en-US" sz="4400" spc="-50" dirty="0">
                <a:solidFill>
                  <a:srgbClr val="01204E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2696E2-CAB8-D194-831C-F31D6249E461}"/>
              </a:ext>
            </a:extLst>
          </p:cNvPr>
          <p:cNvSpPr/>
          <p:nvPr/>
        </p:nvSpPr>
        <p:spPr>
          <a:xfrm>
            <a:off x="182550" y="1721335"/>
            <a:ext cx="87492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~20 min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AE56EED0-A2D4-63F2-0268-794AA83AF2A2}"/>
              </a:ext>
            </a:extLst>
          </p:cNvPr>
          <p:cNvSpPr/>
          <p:nvPr/>
        </p:nvSpPr>
        <p:spPr>
          <a:xfrm rot="19858606">
            <a:off x="992941" y="1535141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401152D-8077-8411-024C-C56A705D57BB}"/>
              </a:ext>
            </a:extLst>
          </p:cNvPr>
          <p:cNvSpPr/>
          <p:nvPr/>
        </p:nvSpPr>
        <p:spPr>
          <a:xfrm>
            <a:off x="1057478" y="1997024"/>
            <a:ext cx="828836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C1593C-6161-4408-D447-8BE412351D25}"/>
              </a:ext>
            </a:extLst>
          </p:cNvPr>
          <p:cNvSpPr txBox="1"/>
          <p:nvPr/>
        </p:nvSpPr>
        <p:spPr>
          <a:xfrm>
            <a:off x="687441" y="2243568"/>
            <a:ext cx="12615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Bruker_PrairieLink</a:t>
            </a:r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0F87842-9E23-88FE-25EF-3842ACF44AFE}"/>
              </a:ext>
            </a:extLst>
          </p:cNvPr>
          <p:cNvSpPr/>
          <p:nvPr/>
        </p:nvSpPr>
        <p:spPr>
          <a:xfrm>
            <a:off x="1318195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BCC827F-C022-1A4D-A562-B3AE19CA0E04}"/>
              </a:ext>
            </a:extLst>
          </p:cNvPr>
          <p:cNvSpPr/>
          <p:nvPr/>
        </p:nvSpPr>
        <p:spPr>
          <a:xfrm>
            <a:off x="1887779" y="1734197"/>
            <a:ext cx="752768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5C4161A8-777E-666C-5545-21C056B54470}"/>
              </a:ext>
            </a:extLst>
          </p:cNvPr>
          <p:cNvSpPr/>
          <p:nvPr/>
        </p:nvSpPr>
        <p:spPr>
          <a:xfrm>
            <a:off x="2642012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F7B3B6A-5E67-391C-0C50-5663D65EC1A5}"/>
              </a:ext>
            </a:extLst>
          </p:cNvPr>
          <p:cNvSpPr/>
          <p:nvPr/>
        </p:nvSpPr>
        <p:spPr>
          <a:xfrm>
            <a:off x="3267724" y="1734197"/>
            <a:ext cx="1310309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Single cell stimulation ~20 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2298C-62B9-48CE-84BB-1C262FC791ED}"/>
              </a:ext>
            </a:extLst>
          </p:cNvPr>
          <p:cNvSpPr txBox="1"/>
          <p:nvPr/>
        </p:nvSpPr>
        <p:spPr>
          <a:xfrm>
            <a:off x="3152685" y="2248968"/>
            <a:ext cx="16227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E9AD522-B209-1483-D3C4-5D72CB59E2AD}"/>
              </a:ext>
            </a:extLst>
          </p:cNvPr>
          <p:cNvSpPr/>
          <p:nvPr/>
        </p:nvSpPr>
        <p:spPr>
          <a:xfrm rot="19858606">
            <a:off x="4443286" y="1529234"/>
            <a:ext cx="545623" cy="120940"/>
          </a:xfrm>
          <a:prstGeom prst="rightArrow">
            <a:avLst>
              <a:gd name="adj1" fmla="val 50000"/>
              <a:gd name="adj2" fmla="val 189452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214A3AFE-39FE-6B8F-783F-6BBD065F3719}"/>
              </a:ext>
            </a:extLst>
          </p:cNvPr>
          <p:cNvSpPr/>
          <p:nvPr/>
        </p:nvSpPr>
        <p:spPr>
          <a:xfrm>
            <a:off x="4577840" y="1989206"/>
            <a:ext cx="635469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DB4F368-37DF-E328-D7CA-077123E5C91A}"/>
              </a:ext>
            </a:extLst>
          </p:cNvPr>
          <p:cNvSpPr/>
          <p:nvPr/>
        </p:nvSpPr>
        <p:spPr>
          <a:xfrm>
            <a:off x="4716097" y="991350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analysis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F0B6337-920F-94B5-0CEB-DADBBDC6C373}"/>
              </a:ext>
            </a:extLst>
          </p:cNvPr>
          <p:cNvSpPr/>
          <p:nvPr/>
        </p:nvSpPr>
        <p:spPr>
          <a:xfrm>
            <a:off x="6760107" y="1976881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Oval 1023">
            <a:extLst>
              <a:ext uri="{FF2B5EF4-FFF2-40B4-BE49-F238E27FC236}">
                <a16:creationId xmlns:a16="http://schemas.microsoft.com/office/drawing/2014/main" id="{61106001-F165-0A8F-EF02-0B019F600C41}"/>
              </a:ext>
            </a:extLst>
          </p:cNvPr>
          <p:cNvSpPr/>
          <p:nvPr/>
        </p:nvSpPr>
        <p:spPr>
          <a:xfrm>
            <a:off x="6982590" y="1527485"/>
            <a:ext cx="144725" cy="145229"/>
          </a:xfrm>
          <a:prstGeom prst="ellipse">
            <a:avLst/>
          </a:prstGeom>
          <a:solidFill>
            <a:srgbClr val="FF0000">
              <a:alpha val="2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Oval 1024">
            <a:extLst>
              <a:ext uri="{FF2B5EF4-FFF2-40B4-BE49-F238E27FC236}">
                <a16:creationId xmlns:a16="http://schemas.microsoft.com/office/drawing/2014/main" id="{DB65FA0B-EE9B-9E23-81CA-E2033CA81CE3}"/>
              </a:ext>
            </a:extLst>
          </p:cNvPr>
          <p:cNvSpPr/>
          <p:nvPr/>
        </p:nvSpPr>
        <p:spPr>
          <a:xfrm>
            <a:off x="6626820" y="1563257"/>
            <a:ext cx="144725" cy="145229"/>
          </a:xfrm>
          <a:prstGeom prst="ellipse">
            <a:avLst/>
          </a:prstGeom>
          <a:solidFill>
            <a:srgbClr val="FF0000">
              <a:alpha val="32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Oval 1026">
            <a:extLst>
              <a:ext uri="{FF2B5EF4-FFF2-40B4-BE49-F238E27FC236}">
                <a16:creationId xmlns:a16="http://schemas.microsoft.com/office/drawing/2014/main" id="{02C873E9-0162-40F2-37F0-0664709CD75D}"/>
              </a:ext>
            </a:extLst>
          </p:cNvPr>
          <p:cNvSpPr/>
          <p:nvPr/>
        </p:nvSpPr>
        <p:spPr>
          <a:xfrm>
            <a:off x="6906264" y="1730808"/>
            <a:ext cx="144725" cy="14522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Oval 1028">
            <a:extLst>
              <a:ext uri="{FF2B5EF4-FFF2-40B4-BE49-F238E27FC236}">
                <a16:creationId xmlns:a16="http://schemas.microsoft.com/office/drawing/2014/main" id="{D3319D7F-301C-0C2A-3519-B616C7CAE047}"/>
              </a:ext>
            </a:extLst>
          </p:cNvPr>
          <p:cNvSpPr/>
          <p:nvPr/>
        </p:nvSpPr>
        <p:spPr>
          <a:xfrm>
            <a:off x="7250629" y="1636763"/>
            <a:ext cx="144725" cy="145229"/>
          </a:xfrm>
          <a:prstGeom prst="ellipse">
            <a:avLst/>
          </a:prstGeom>
          <a:solidFill>
            <a:srgbClr val="FF0000">
              <a:alpha val="85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E7C2FF49-4B15-AB48-05A4-0660A75506C0}"/>
              </a:ext>
            </a:extLst>
          </p:cNvPr>
          <p:cNvSpPr/>
          <p:nvPr/>
        </p:nvSpPr>
        <p:spPr>
          <a:xfrm>
            <a:off x="7158813" y="1301314"/>
            <a:ext cx="144725" cy="145229"/>
          </a:xfrm>
          <a:prstGeom prst="ellipse">
            <a:avLst/>
          </a:prstGeom>
          <a:solidFill>
            <a:srgbClr val="FF0000">
              <a:alpha val="5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E0A09836-41BF-F848-04A1-008F49946919}"/>
              </a:ext>
            </a:extLst>
          </p:cNvPr>
          <p:cNvSpPr/>
          <p:nvPr/>
        </p:nvSpPr>
        <p:spPr>
          <a:xfrm>
            <a:off x="6837865" y="1346054"/>
            <a:ext cx="144725" cy="145229"/>
          </a:xfrm>
          <a:prstGeom prst="ellipse">
            <a:avLst/>
          </a:prstGeom>
          <a:solidFill>
            <a:srgbClr val="FF0000">
              <a:alpha val="60000"/>
            </a:srgbClr>
          </a:solidFill>
          <a:ln w="25400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5A9A727-6265-BFB6-7D52-D8F70023E678}"/>
              </a:ext>
            </a:extLst>
          </p:cNvPr>
          <p:cNvSpPr txBox="1"/>
          <p:nvPr/>
        </p:nvSpPr>
        <p:spPr>
          <a:xfrm>
            <a:off x="6477638" y="776719"/>
            <a:ext cx="129935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To ensure each cell has comparable response </a:t>
            </a:r>
          </a:p>
        </p:txBody>
      </p:sp>
      <p:sp>
        <p:nvSpPr>
          <p:cNvPr id="1036" name="Rectangle: Rounded Corners 1035">
            <a:extLst>
              <a:ext uri="{FF2B5EF4-FFF2-40B4-BE49-F238E27FC236}">
                <a16:creationId xmlns:a16="http://schemas.microsoft.com/office/drawing/2014/main" id="{71FD20EA-45F8-707B-0E91-138BD03F12AA}"/>
              </a:ext>
            </a:extLst>
          </p:cNvPr>
          <p:cNvSpPr/>
          <p:nvPr/>
        </p:nvSpPr>
        <p:spPr>
          <a:xfrm>
            <a:off x="7666542" y="1721335"/>
            <a:ext cx="1651087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2P imaging + Holographic photo-stimulation</a:t>
            </a:r>
          </a:p>
        </p:txBody>
      </p:sp>
      <p:sp>
        <p:nvSpPr>
          <p:cNvPr id="1037" name="TextBox 1036">
            <a:extLst>
              <a:ext uri="{FF2B5EF4-FFF2-40B4-BE49-F238E27FC236}">
                <a16:creationId xmlns:a16="http://schemas.microsoft.com/office/drawing/2014/main" id="{41735DC6-B6B6-7871-25F5-24E5A1B0786F}"/>
              </a:ext>
            </a:extLst>
          </p:cNvPr>
          <p:cNvSpPr txBox="1"/>
          <p:nvPr/>
        </p:nvSpPr>
        <p:spPr>
          <a:xfrm>
            <a:off x="7776992" y="2240693"/>
            <a:ext cx="1755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0070C0"/>
                </a:solidFill>
              </a:rPr>
              <a:t>Bruker_PVLinkExcuteFolder</a:t>
            </a:r>
            <a:endParaRPr lang="en-US" sz="1000" dirty="0">
              <a:solidFill>
                <a:srgbClr val="0070C0"/>
              </a:solidFill>
            </a:endParaRPr>
          </a:p>
          <a:p>
            <a:endParaRPr lang="en-US" sz="1000" dirty="0">
              <a:solidFill>
                <a:srgbClr val="0070C0"/>
              </a:solidFill>
            </a:endParaRPr>
          </a:p>
        </p:txBody>
      </p:sp>
      <p:sp>
        <p:nvSpPr>
          <p:cNvPr id="1039" name="Arrow: Right 1038">
            <a:extLst>
              <a:ext uri="{FF2B5EF4-FFF2-40B4-BE49-F238E27FC236}">
                <a16:creationId xmlns:a16="http://schemas.microsoft.com/office/drawing/2014/main" id="{95660E4B-B474-2FF6-0BA8-EEA85905056D}"/>
              </a:ext>
            </a:extLst>
          </p:cNvPr>
          <p:cNvSpPr/>
          <p:nvPr/>
        </p:nvSpPr>
        <p:spPr>
          <a:xfrm>
            <a:off x="9317629" y="1970712"/>
            <a:ext cx="906435" cy="160464"/>
          </a:xfrm>
          <a:prstGeom prst="rightArrow">
            <a:avLst>
              <a:gd name="adj1" fmla="val 50000"/>
              <a:gd name="adj2" fmla="val 19695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: Rounded Corners 1040">
            <a:extLst>
              <a:ext uri="{FF2B5EF4-FFF2-40B4-BE49-F238E27FC236}">
                <a16:creationId xmlns:a16="http://schemas.microsoft.com/office/drawing/2014/main" id="{601E92B5-8F3B-E7BC-36E4-218E4E8560FC}"/>
              </a:ext>
            </a:extLst>
          </p:cNvPr>
          <p:cNvSpPr/>
          <p:nvPr/>
        </p:nvSpPr>
        <p:spPr>
          <a:xfrm>
            <a:off x="5211405" y="1734573"/>
            <a:ext cx="1548701" cy="749940"/>
          </a:xfrm>
          <a:prstGeom prst="roundRect">
            <a:avLst/>
          </a:prstGeom>
          <a:noFill/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Quick analysis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Identify the SLM parameters for each single cell</a:t>
            </a:r>
          </a:p>
          <a:p>
            <a:pPr algn="ct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1044" name="Oval 1043">
            <a:extLst>
              <a:ext uri="{FF2B5EF4-FFF2-40B4-BE49-F238E27FC236}">
                <a16:creationId xmlns:a16="http://schemas.microsoft.com/office/drawing/2014/main" id="{E6A55969-6B03-CDA0-C835-9C2595A91B75}"/>
              </a:ext>
            </a:extLst>
          </p:cNvPr>
          <p:cNvSpPr/>
          <p:nvPr/>
        </p:nvSpPr>
        <p:spPr>
          <a:xfrm>
            <a:off x="10224064" y="1791159"/>
            <a:ext cx="1370596" cy="535781"/>
          </a:xfrm>
          <a:prstGeom prst="ellipse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Data for future offline analysis</a:t>
            </a:r>
          </a:p>
        </p:txBody>
      </p:sp>
      <p:sp>
        <p:nvSpPr>
          <p:cNvPr id="2055" name="Arrow: Right 2054">
            <a:extLst>
              <a:ext uri="{FF2B5EF4-FFF2-40B4-BE49-F238E27FC236}">
                <a16:creationId xmlns:a16="http://schemas.microsoft.com/office/drawing/2014/main" id="{3CDEA4E0-43E5-02BD-984D-B49EDF82E3E6}"/>
              </a:ext>
            </a:extLst>
          </p:cNvPr>
          <p:cNvSpPr/>
          <p:nvPr/>
        </p:nvSpPr>
        <p:spPr>
          <a:xfrm rot="8815590">
            <a:off x="8588997" y="4506861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Arrow: Right 2057">
            <a:extLst>
              <a:ext uri="{FF2B5EF4-FFF2-40B4-BE49-F238E27FC236}">
                <a16:creationId xmlns:a16="http://schemas.microsoft.com/office/drawing/2014/main" id="{728E902F-8C6C-A069-FA0E-42D231854D78}"/>
              </a:ext>
            </a:extLst>
          </p:cNvPr>
          <p:cNvSpPr/>
          <p:nvPr/>
        </p:nvSpPr>
        <p:spPr>
          <a:xfrm rot="8815590">
            <a:off x="8036636" y="4863393"/>
            <a:ext cx="337169" cy="246221"/>
          </a:xfrm>
          <a:prstGeom prst="rightArrow">
            <a:avLst/>
          </a:prstGeom>
          <a:gradFill>
            <a:gsLst>
              <a:gs pos="0">
                <a:srgbClr val="802010">
                  <a:alpha val="25000"/>
                </a:srgbClr>
              </a:gs>
              <a:gs pos="100000">
                <a:schemeClr val="accent4">
                  <a:lumMod val="60000"/>
                  <a:lumOff val="40000"/>
                  <a:alpha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9" name="TextBox 2058">
            <a:extLst>
              <a:ext uri="{FF2B5EF4-FFF2-40B4-BE49-F238E27FC236}">
                <a16:creationId xmlns:a16="http://schemas.microsoft.com/office/drawing/2014/main" id="{DE04A303-0CED-65BA-C1AE-59D5AC37C645}"/>
              </a:ext>
            </a:extLst>
          </p:cNvPr>
          <p:cNvSpPr txBox="1"/>
          <p:nvPr/>
        </p:nvSpPr>
        <p:spPr>
          <a:xfrm rot="19617034">
            <a:off x="8624703" y="4611227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X</a:t>
            </a:r>
          </a:p>
        </p:txBody>
      </p:sp>
      <p:sp>
        <p:nvSpPr>
          <p:cNvPr id="2060" name="TextBox 2059">
            <a:extLst>
              <a:ext uri="{FF2B5EF4-FFF2-40B4-BE49-F238E27FC236}">
                <a16:creationId xmlns:a16="http://schemas.microsoft.com/office/drawing/2014/main" id="{4D9E6D06-75C3-70B7-264D-023B73808D3F}"/>
              </a:ext>
            </a:extLst>
          </p:cNvPr>
          <p:cNvSpPr txBox="1"/>
          <p:nvPr/>
        </p:nvSpPr>
        <p:spPr>
          <a:xfrm rot="19617034">
            <a:off x="8033654" y="5003657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>
                    <a:lumMod val="65000"/>
                  </a:schemeClr>
                </a:solidFill>
              </a:rPr>
              <a:t>Frame X+1</a:t>
            </a:r>
          </a:p>
        </p:txBody>
      </p:sp>
      <p:pic>
        <p:nvPicPr>
          <p:cNvPr id="2062" name="Picture 2">
            <a:extLst>
              <a:ext uri="{FF2B5EF4-FFF2-40B4-BE49-F238E27FC236}">
                <a16:creationId xmlns:a16="http://schemas.microsoft.com/office/drawing/2014/main" id="{C21B8FC7-A83A-3F33-ECAC-1CFD22EC6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789" y="5138207"/>
            <a:ext cx="731520" cy="52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9F3760A-F9CA-B856-7100-1FD6B3E3AA64}"/>
              </a:ext>
            </a:extLst>
          </p:cNvPr>
          <p:cNvSpPr txBox="1"/>
          <p:nvPr/>
        </p:nvSpPr>
        <p:spPr>
          <a:xfrm>
            <a:off x="6887966" y="3464387"/>
            <a:ext cx="24741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-5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Worked but not perfect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0986A2-3075-300E-530F-8AD25F16DDF3}"/>
              </a:ext>
            </a:extLst>
          </p:cNvPr>
          <p:cNvSpPr txBox="1"/>
          <p:nvPr/>
        </p:nvSpPr>
        <p:spPr>
          <a:xfrm>
            <a:off x="5046438" y="692127"/>
            <a:ext cx="15487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-5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Plan B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4" name="TextBox 2063">
            <a:extLst>
              <a:ext uri="{FF2B5EF4-FFF2-40B4-BE49-F238E27FC236}">
                <a16:creationId xmlns:a16="http://schemas.microsoft.com/office/drawing/2014/main" id="{233CD2E5-24F3-3756-3674-5498A1C8C7E9}"/>
              </a:ext>
            </a:extLst>
          </p:cNvPr>
          <p:cNvSpPr txBox="1"/>
          <p:nvPr/>
        </p:nvSpPr>
        <p:spPr>
          <a:xfrm>
            <a:off x="6554000" y="4434808"/>
            <a:ext cx="643369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Precisely identify the last frame X before SLM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72BA7AE-9CD4-BE8F-DBE7-E7C7895A0D4A}"/>
              </a:ext>
            </a:extLst>
          </p:cNvPr>
          <p:cNvSpPr/>
          <p:nvPr/>
        </p:nvSpPr>
        <p:spPr>
          <a:xfrm rot="8815590">
            <a:off x="7748014" y="5033416"/>
            <a:ext cx="337169" cy="246221"/>
          </a:xfrm>
          <a:prstGeom prst="rightArrow">
            <a:avLst/>
          </a:prstGeom>
          <a:gradFill>
            <a:gsLst>
              <a:gs pos="0">
                <a:srgbClr val="802010"/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9" name="TextBox 2048">
            <a:extLst>
              <a:ext uri="{FF2B5EF4-FFF2-40B4-BE49-F238E27FC236}">
                <a16:creationId xmlns:a16="http://schemas.microsoft.com/office/drawing/2014/main" id="{3767E1A8-99B1-53DD-557C-B025E99EAB95}"/>
              </a:ext>
            </a:extLst>
          </p:cNvPr>
          <p:cNvSpPr txBox="1"/>
          <p:nvPr/>
        </p:nvSpPr>
        <p:spPr>
          <a:xfrm rot="19617034">
            <a:off x="7673400" y="5216351"/>
            <a:ext cx="589529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Frame X+2</a:t>
            </a:r>
          </a:p>
        </p:txBody>
      </p:sp>
    </p:spTree>
    <p:extLst>
      <p:ext uri="{BB962C8B-B14F-4D97-AF65-F5344CB8AC3E}">
        <p14:creationId xmlns:p14="http://schemas.microsoft.com/office/powerpoint/2010/main" val="3974708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1580</TotalTime>
  <Words>1204</Words>
  <Application>Microsoft Office PowerPoint</Application>
  <PresentationFormat>Widescreen</PresentationFormat>
  <Paragraphs>248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Experimental Design</vt:lpstr>
      <vt:lpstr>Experimental Design</vt:lpstr>
      <vt:lpstr>Experimental Design</vt:lpstr>
      <vt:lpstr>Experimental Design</vt:lpstr>
      <vt:lpstr>Network Impact Across Different Conditions</vt:lpstr>
      <vt:lpstr>Dynamic Network Impact</vt:lpstr>
      <vt:lpstr>Holographic Imaging and Photo-Stimulation </vt:lpstr>
      <vt:lpstr>Holographic Imaging and Photo-Stimulation </vt:lpstr>
      <vt:lpstr>Bruker TSeries Recording</vt:lpstr>
      <vt:lpstr>Bruker TSeries Recording, 1 SLM Trial/File</vt:lpstr>
      <vt:lpstr>Bruker TSeries Recording, 1 SLM Trial/File</vt:lpstr>
      <vt:lpstr>Bruker TSeries Recording, 1 SLM Trial/File</vt:lpstr>
      <vt:lpstr>Bruker -&gt; MATLAB Data Flows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Zhang, Lu (NIH/NIMH) [C]</dc:creator>
  <cp:lastModifiedBy>Zhang, Lu (NIH/NIMH) [C]</cp:lastModifiedBy>
  <cp:revision>5</cp:revision>
  <dcterms:created xsi:type="dcterms:W3CDTF">2024-11-18T20:31:21Z</dcterms:created>
  <dcterms:modified xsi:type="dcterms:W3CDTF">2025-01-14T17:28:41Z</dcterms:modified>
</cp:coreProperties>
</file>

<file path=docProps/thumbnail.jpeg>
</file>